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6" r:id="rId4"/>
    <p:sldId id="290" r:id="rId5"/>
    <p:sldId id="267" r:id="rId6"/>
    <p:sldId id="268" r:id="rId7"/>
    <p:sldId id="258" r:id="rId8"/>
    <p:sldId id="257" r:id="rId9"/>
    <p:sldId id="277" r:id="rId10"/>
    <p:sldId id="260" r:id="rId11"/>
    <p:sldId id="262" r:id="rId12"/>
    <p:sldId id="266" r:id="rId13"/>
    <p:sldId id="269" r:id="rId14"/>
    <p:sldId id="270" r:id="rId15"/>
    <p:sldId id="272" r:id="rId16"/>
    <p:sldId id="274" r:id="rId17"/>
    <p:sldId id="273" r:id="rId18"/>
    <p:sldId id="275" r:id="rId19"/>
    <p:sldId id="287" r:id="rId20"/>
    <p:sldId id="282" r:id="rId21"/>
    <p:sldId id="284" r:id="rId22"/>
    <p:sldId id="283" r:id="rId23"/>
    <p:sldId id="291" r:id="rId24"/>
    <p:sldId id="285" r:id="rId25"/>
    <p:sldId id="288" r:id="rId26"/>
    <p:sldId id="286"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10" y="102"/>
      </p:cViewPr>
      <p:guideLst>
        <p:guide orient="horz" pos="2160"/>
        <p:guide pos="3840"/>
      </p:guideLst>
    </p:cSldViewPr>
  </p:slideViewPr>
  <p:notesTextViewPr>
    <p:cViewPr>
      <p:scale>
        <a:sx n="1" d="1"/>
        <a:sy n="1" d="1"/>
      </p:scale>
      <p:origin x="0" y="0"/>
    </p:cViewPr>
  </p:notesTextViewPr>
  <p:sorterViewPr>
    <p:cViewPr>
      <p:scale>
        <a:sx n="130" d="100"/>
        <a:sy n="130" d="100"/>
      </p:scale>
      <p:origin x="0" y="-7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37DE6-CA50-C0BD-AA8F-0EB46E6F525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AAEB367-90EB-487B-7925-BA66CFFBD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E2A3360-6CEE-676F-3D27-01A3A1A2D9A0}"/>
              </a:ext>
            </a:extLst>
          </p:cNvPr>
          <p:cNvSpPr>
            <a:spLocks noGrp="1"/>
          </p:cNvSpPr>
          <p:nvPr>
            <p:ph type="dt" sz="half" idx="10"/>
          </p:nvPr>
        </p:nvSpPr>
        <p:spPr/>
        <p:txBody>
          <a:bodyPr/>
          <a:lstStyle/>
          <a:p>
            <a:fld id="{136158FB-1240-4DDA-A61D-9C05BD6EABE2}" type="datetimeFigureOut">
              <a:rPr lang="pt-BR" smtClean="0"/>
              <a:t>23/02/2024</a:t>
            </a:fld>
            <a:endParaRPr lang="pt-BR"/>
          </a:p>
        </p:txBody>
      </p:sp>
      <p:sp>
        <p:nvSpPr>
          <p:cNvPr id="5" name="Espaço Reservado para Rodapé 4">
            <a:extLst>
              <a:ext uri="{FF2B5EF4-FFF2-40B4-BE49-F238E27FC236}">
                <a16:creationId xmlns:a16="http://schemas.microsoft.com/office/drawing/2014/main" id="{CC44C5D5-468F-8DBB-1B54-608613E482C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74535C6-23A8-2C5B-B56A-DA38B7DA7249}"/>
              </a:ext>
            </a:extLst>
          </p:cNvPr>
          <p:cNvSpPr>
            <a:spLocks noGrp="1"/>
          </p:cNvSpPr>
          <p:nvPr>
            <p:ph type="sldNum" sz="quarter" idx="12"/>
          </p:nvPr>
        </p:nvSpPr>
        <p:spPr/>
        <p:txBody>
          <a:bodyPr/>
          <a:lstStyle/>
          <a:p>
            <a:fld id="{C4BAD5C1-A485-426B-A380-72FD3A989143}" type="slidenum">
              <a:rPr lang="pt-BR" smtClean="0"/>
              <a:t>‹nº›</a:t>
            </a:fld>
            <a:endParaRPr lang="pt-BR"/>
          </a:p>
        </p:txBody>
      </p:sp>
    </p:spTree>
    <p:extLst>
      <p:ext uri="{BB962C8B-B14F-4D97-AF65-F5344CB8AC3E}">
        <p14:creationId xmlns:p14="http://schemas.microsoft.com/office/powerpoint/2010/main" val="129662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72190-A523-703B-9CDA-01DC06BD028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D2B1655-DEF1-6790-1A67-BAA54CB6628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FE90AA6-0F4C-0DFF-2208-820579686352}"/>
              </a:ext>
            </a:extLst>
          </p:cNvPr>
          <p:cNvSpPr>
            <a:spLocks noGrp="1"/>
          </p:cNvSpPr>
          <p:nvPr>
            <p:ph type="dt" sz="half" idx="10"/>
          </p:nvPr>
        </p:nvSpPr>
        <p:spPr/>
        <p:txBody>
          <a:bodyPr/>
          <a:lstStyle/>
          <a:p>
            <a:fld id="{136158FB-1240-4DDA-A61D-9C05BD6EABE2}" type="datetimeFigureOut">
              <a:rPr lang="pt-BR" smtClean="0"/>
              <a:t>23/02/2024</a:t>
            </a:fld>
            <a:endParaRPr lang="pt-BR"/>
          </a:p>
        </p:txBody>
      </p:sp>
      <p:sp>
        <p:nvSpPr>
          <p:cNvPr id="5" name="Espaço Reservado para Rodapé 4">
            <a:extLst>
              <a:ext uri="{FF2B5EF4-FFF2-40B4-BE49-F238E27FC236}">
                <a16:creationId xmlns:a16="http://schemas.microsoft.com/office/drawing/2014/main" id="{021FA5B6-DB17-A8BD-B2CB-D55EC8C1A09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12FA9B5-912E-9DC7-42E3-362DE3FD7D7A}"/>
              </a:ext>
            </a:extLst>
          </p:cNvPr>
          <p:cNvSpPr>
            <a:spLocks noGrp="1"/>
          </p:cNvSpPr>
          <p:nvPr>
            <p:ph type="sldNum" sz="quarter" idx="12"/>
          </p:nvPr>
        </p:nvSpPr>
        <p:spPr/>
        <p:txBody>
          <a:bodyPr/>
          <a:lstStyle/>
          <a:p>
            <a:fld id="{C4BAD5C1-A485-426B-A380-72FD3A989143}" type="slidenum">
              <a:rPr lang="pt-BR" smtClean="0"/>
              <a:t>‹nº›</a:t>
            </a:fld>
            <a:endParaRPr lang="pt-BR"/>
          </a:p>
        </p:txBody>
      </p:sp>
    </p:spTree>
    <p:extLst>
      <p:ext uri="{BB962C8B-B14F-4D97-AF65-F5344CB8AC3E}">
        <p14:creationId xmlns:p14="http://schemas.microsoft.com/office/powerpoint/2010/main" val="159154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23A59E7-CE04-9B08-C363-DE415B623EA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BA70BD3-BF0F-F49A-57CB-1A80A7936F0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D1116EA-6E26-D577-F7E5-E4CBD3823F48}"/>
              </a:ext>
            </a:extLst>
          </p:cNvPr>
          <p:cNvSpPr>
            <a:spLocks noGrp="1"/>
          </p:cNvSpPr>
          <p:nvPr>
            <p:ph type="dt" sz="half" idx="10"/>
          </p:nvPr>
        </p:nvSpPr>
        <p:spPr/>
        <p:txBody>
          <a:bodyPr/>
          <a:lstStyle/>
          <a:p>
            <a:fld id="{136158FB-1240-4DDA-A61D-9C05BD6EABE2}" type="datetimeFigureOut">
              <a:rPr lang="pt-BR" smtClean="0"/>
              <a:t>23/02/2024</a:t>
            </a:fld>
            <a:endParaRPr lang="pt-BR"/>
          </a:p>
        </p:txBody>
      </p:sp>
      <p:sp>
        <p:nvSpPr>
          <p:cNvPr id="5" name="Espaço Reservado para Rodapé 4">
            <a:extLst>
              <a:ext uri="{FF2B5EF4-FFF2-40B4-BE49-F238E27FC236}">
                <a16:creationId xmlns:a16="http://schemas.microsoft.com/office/drawing/2014/main" id="{9EB693AD-8FAB-993E-3FA8-85FA85709AB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3500BA8-B883-2B52-097E-BCF792ED8B8F}"/>
              </a:ext>
            </a:extLst>
          </p:cNvPr>
          <p:cNvSpPr>
            <a:spLocks noGrp="1"/>
          </p:cNvSpPr>
          <p:nvPr>
            <p:ph type="sldNum" sz="quarter" idx="12"/>
          </p:nvPr>
        </p:nvSpPr>
        <p:spPr/>
        <p:txBody>
          <a:bodyPr/>
          <a:lstStyle/>
          <a:p>
            <a:fld id="{C4BAD5C1-A485-426B-A380-72FD3A989143}" type="slidenum">
              <a:rPr lang="pt-BR" smtClean="0"/>
              <a:t>‹nº›</a:t>
            </a:fld>
            <a:endParaRPr lang="pt-BR"/>
          </a:p>
        </p:txBody>
      </p:sp>
    </p:spTree>
    <p:extLst>
      <p:ext uri="{BB962C8B-B14F-4D97-AF65-F5344CB8AC3E}">
        <p14:creationId xmlns:p14="http://schemas.microsoft.com/office/powerpoint/2010/main" val="381429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E801F-9588-644B-1666-01928152F31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34B15E1-64E9-95B8-F8EB-735DA7E2663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C383F4F-0D1D-8BB4-6B76-4114D1EA3AE5}"/>
              </a:ext>
            </a:extLst>
          </p:cNvPr>
          <p:cNvSpPr>
            <a:spLocks noGrp="1"/>
          </p:cNvSpPr>
          <p:nvPr>
            <p:ph type="dt" sz="half" idx="10"/>
          </p:nvPr>
        </p:nvSpPr>
        <p:spPr/>
        <p:txBody>
          <a:bodyPr/>
          <a:lstStyle/>
          <a:p>
            <a:fld id="{136158FB-1240-4DDA-A61D-9C05BD6EABE2}" type="datetimeFigureOut">
              <a:rPr lang="pt-BR" smtClean="0"/>
              <a:t>23/02/2024</a:t>
            </a:fld>
            <a:endParaRPr lang="pt-BR"/>
          </a:p>
        </p:txBody>
      </p:sp>
      <p:sp>
        <p:nvSpPr>
          <p:cNvPr id="5" name="Espaço Reservado para Rodapé 4">
            <a:extLst>
              <a:ext uri="{FF2B5EF4-FFF2-40B4-BE49-F238E27FC236}">
                <a16:creationId xmlns:a16="http://schemas.microsoft.com/office/drawing/2014/main" id="{1647AF53-3659-00A7-CD0C-462079BF675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788E52C-FAF4-51EA-F8BD-B8633B5E6E23}"/>
              </a:ext>
            </a:extLst>
          </p:cNvPr>
          <p:cNvSpPr>
            <a:spLocks noGrp="1"/>
          </p:cNvSpPr>
          <p:nvPr>
            <p:ph type="sldNum" sz="quarter" idx="12"/>
          </p:nvPr>
        </p:nvSpPr>
        <p:spPr/>
        <p:txBody>
          <a:bodyPr/>
          <a:lstStyle/>
          <a:p>
            <a:fld id="{C4BAD5C1-A485-426B-A380-72FD3A989143}" type="slidenum">
              <a:rPr lang="pt-BR" smtClean="0"/>
              <a:t>‹nº›</a:t>
            </a:fld>
            <a:endParaRPr lang="pt-BR"/>
          </a:p>
        </p:txBody>
      </p:sp>
    </p:spTree>
    <p:extLst>
      <p:ext uri="{BB962C8B-B14F-4D97-AF65-F5344CB8AC3E}">
        <p14:creationId xmlns:p14="http://schemas.microsoft.com/office/powerpoint/2010/main" val="241199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5504A6-B056-2044-DC4A-47E3C13CFD4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304A59C-836C-DD47-D7BB-2A80569B5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4722E12-6400-3790-3333-9AEDDF33E210}"/>
              </a:ext>
            </a:extLst>
          </p:cNvPr>
          <p:cNvSpPr>
            <a:spLocks noGrp="1"/>
          </p:cNvSpPr>
          <p:nvPr>
            <p:ph type="dt" sz="half" idx="10"/>
          </p:nvPr>
        </p:nvSpPr>
        <p:spPr/>
        <p:txBody>
          <a:bodyPr/>
          <a:lstStyle/>
          <a:p>
            <a:fld id="{136158FB-1240-4DDA-A61D-9C05BD6EABE2}" type="datetimeFigureOut">
              <a:rPr lang="pt-BR" smtClean="0"/>
              <a:t>23/02/2024</a:t>
            </a:fld>
            <a:endParaRPr lang="pt-BR"/>
          </a:p>
        </p:txBody>
      </p:sp>
      <p:sp>
        <p:nvSpPr>
          <p:cNvPr id="5" name="Espaço Reservado para Rodapé 4">
            <a:extLst>
              <a:ext uri="{FF2B5EF4-FFF2-40B4-BE49-F238E27FC236}">
                <a16:creationId xmlns:a16="http://schemas.microsoft.com/office/drawing/2014/main" id="{DC417CDA-4102-F3A7-7916-DD9B65C28E5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C3F47B6-91E5-184B-3B76-A3AE28A4E335}"/>
              </a:ext>
            </a:extLst>
          </p:cNvPr>
          <p:cNvSpPr>
            <a:spLocks noGrp="1"/>
          </p:cNvSpPr>
          <p:nvPr>
            <p:ph type="sldNum" sz="quarter" idx="12"/>
          </p:nvPr>
        </p:nvSpPr>
        <p:spPr/>
        <p:txBody>
          <a:bodyPr/>
          <a:lstStyle/>
          <a:p>
            <a:fld id="{C4BAD5C1-A485-426B-A380-72FD3A989143}" type="slidenum">
              <a:rPr lang="pt-BR" smtClean="0"/>
              <a:t>‹nº›</a:t>
            </a:fld>
            <a:endParaRPr lang="pt-BR"/>
          </a:p>
        </p:txBody>
      </p:sp>
    </p:spTree>
    <p:extLst>
      <p:ext uri="{BB962C8B-B14F-4D97-AF65-F5344CB8AC3E}">
        <p14:creationId xmlns:p14="http://schemas.microsoft.com/office/powerpoint/2010/main" val="263851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CAF64-1E22-1D9A-D780-4F35BBBBD62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4E058F3-3365-CE16-EC09-4A757C438CD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5E876FF-E329-52C6-CDDC-DE52D4F852F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690034C-C452-E7D1-AE8A-AB4C05C2A653}"/>
              </a:ext>
            </a:extLst>
          </p:cNvPr>
          <p:cNvSpPr>
            <a:spLocks noGrp="1"/>
          </p:cNvSpPr>
          <p:nvPr>
            <p:ph type="dt" sz="half" idx="10"/>
          </p:nvPr>
        </p:nvSpPr>
        <p:spPr/>
        <p:txBody>
          <a:bodyPr/>
          <a:lstStyle/>
          <a:p>
            <a:fld id="{136158FB-1240-4DDA-A61D-9C05BD6EABE2}" type="datetimeFigureOut">
              <a:rPr lang="pt-BR" smtClean="0"/>
              <a:t>23/02/2024</a:t>
            </a:fld>
            <a:endParaRPr lang="pt-BR"/>
          </a:p>
        </p:txBody>
      </p:sp>
      <p:sp>
        <p:nvSpPr>
          <p:cNvPr id="6" name="Espaço Reservado para Rodapé 5">
            <a:extLst>
              <a:ext uri="{FF2B5EF4-FFF2-40B4-BE49-F238E27FC236}">
                <a16:creationId xmlns:a16="http://schemas.microsoft.com/office/drawing/2014/main" id="{7E060602-20A3-308E-ACCB-903DAC7FE71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2F88210-A947-07ED-E3F6-2DF03C8BC8B6}"/>
              </a:ext>
            </a:extLst>
          </p:cNvPr>
          <p:cNvSpPr>
            <a:spLocks noGrp="1"/>
          </p:cNvSpPr>
          <p:nvPr>
            <p:ph type="sldNum" sz="quarter" idx="12"/>
          </p:nvPr>
        </p:nvSpPr>
        <p:spPr/>
        <p:txBody>
          <a:bodyPr/>
          <a:lstStyle/>
          <a:p>
            <a:fld id="{C4BAD5C1-A485-426B-A380-72FD3A989143}" type="slidenum">
              <a:rPr lang="pt-BR" smtClean="0"/>
              <a:t>‹nº›</a:t>
            </a:fld>
            <a:endParaRPr lang="pt-BR"/>
          </a:p>
        </p:txBody>
      </p:sp>
    </p:spTree>
    <p:extLst>
      <p:ext uri="{BB962C8B-B14F-4D97-AF65-F5344CB8AC3E}">
        <p14:creationId xmlns:p14="http://schemas.microsoft.com/office/powerpoint/2010/main" val="425378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09F70-145B-210F-5D99-CD3702E1A40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3F1F09E-9FB9-298E-737D-DF3089C19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C0DB74D-B89C-B169-A04E-76A127097349}"/>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333BE02-F06A-8765-EEFC-5FA5EB626A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CD14F61-C303-A1CA-99E3-7463E9805E8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927158D-F91B-C632-2707-EBDE1EA0A378}"/>
              </a:ext>
            </a:extLst>
          </p:cNvPr>
          <p:cNvSpPr>
            <a:spLocks noGrp="1"/>
          </p:cNvSpPr>
          <p:nvPr>
            <p:ph type="dt" sz="half" idx="10"/>
          </p:nvPr>
        </p:nvSpPr>
        <p:spPr/>
        <p:txBody>
          <a:bodyPr/>
          <a:lstStyle/>
          <a:p>
            <a:fld id="{136158FB-1240-4DDA-A61D-9C05BD6EABE2}" type="datetimeFigureOut">
              <a:rPr lang="pt-BR" smtClean="0"/>
              <a:t>23/02/2024</a:t>
            </a:fld>
            <a:endParaRPr lang="pt-BR"/>
          </a:p>
        </p:txBody>
      </p:sp>
      <p:sp>
        <p:nvSpPr>
          <p:cNvPr id="8" name="Espaço Reservado para Rodapé 7">
            <a:extLst>
              <a:ext uri="{FF2B5EF4-FFF2-40B4-BE49-F238E27FC236}">
                <a16:creationId xmlns:a16="http://schemas.microsoft.com/office/drawing/2014/main" id="{E934D5BF-6880-273F-9029-5451287E5736}"/>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84D37FC-5FD0-1B41-88A6-63AD9493ABB2}"/>
              </a:ext>
            </a:extLst>
          </p:cNvPr>
          <p:cNvSpPr>
            <a:spLocks noGrp="1"/>
          </p:cNvSpPr>
          <p:nvPr>
            <p:ph type="sldNum" sz="quarter" idx="12"/>
          </p:nvPr>
        </p:nvSpPr>
        <p:spPr/>
        <p:txBody>
          <a:bodyPr/>
          <a:lstStyle/>
          <a:p>
            <a:fld id="{C4BAD5C1-A485-426B-A380-72FD3A989143}" type="slidenum">
              <a:rPr lang="pt-BR" smtClean="0"/>
              <a:t>‹nº›</a:t>
            </a:fld>
            <a:endParaRPr lang="pt-BR"/>
          </a:p>
        </p:txBody>
      </p:sp>
    </p:spTree>
    <p:extLst>
      <p:ext uri="{BB962C8B-B14F-4D97-AF65-F5344CB8AC3E}">
        <p14:creationId xmlns:p14="http://schemas.microsoft.com/office/powerpoint/2010/main" val="168275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92DAE1-D0A6-E5D9-A0CB-25EF4527F42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4517D16-FF54-676E-EC5B-3F79239F95D0}"/>
              </a:ext>
            </a:extLst>
          </p:cNvPr>
          <p:cNvSpPr>
            <a:spLocks noGrp="1"/>
          </p:cNvSpPr>
          <p:nvPr>
            <p:ph type="dt" sz="half" idx="10"/>
          </p:nvPr>
        </p:nvSpPr>
        <p:spPr/>
        <p:txBody>
          <a:bodyPr/>
          <a:lstStyle/>
          <a:p>
            <a:fld id="{136158FB-1240-4DDA-A61D-9C05BD6EABE2}" type="datetimeFigureOut">
              <a:rPr lang="pt-BR" smtClean="0"/>
              <a:t>23/02/2024</a:t>
            </a:fld>
            <a:endParaRPr lang="pt-BR"/>
          </a:p>
        </p:txBody>
      </p:sp>
      <p:sp>
        <p:nvSpPr>
          <p:cNvPr id="4" name="Espaço Reservado para Rodapé 3">
            <a:extLst>
              <a:ext uri="{FF2B5EF4-FFF2-40B4-BE49-F238E27FC236}">
                <a16:creationId xmlns:a16="http://schemas.microsoft.com/office/drawing/2014/main" id="{CC0E2194-977E-8586-D427-F67C74495CF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C27C569-C208-8B43-39D2-FA30122445CB}"/>
              </a:ext>
            </a:extLst>
          </p:cNvPr>
          <p:cNvSpPr>
            <a:spLocks noGrp="1"/>
          </p:cNvSpPr>
          <p:nvPr>
            <p:ph type="sldNum" sz="quarter" idx="12"/>
          </p:nvPr>
        </p:nvSpPr>
        <p:spPr/>
        <p:txBody>
          <a:bodyPr/>
          <a:lstStyle/>
          <a:p>
            <a:fld id="{C4BAD5C1-A485-426B-A380-72FD3A989143}" type="slidenum">
              <a:rPr lang="pt-BR" smtClean="0"/>
              <a:t>‹nº›</a:t>
            </a:fld>
            <a:endParaRPr lang="pt-BR"/>
          </a:p>
        </p:txBody>
      </p:sp>
    </p:spTree>
    <p:extLst>
      <p:ext uri="{BB962C8B-B14F-4D97-AF65-F5344CB8AC3E}">
        <p14:creationId xmlns:p14="http://schemas.microsoft.com/office/powerpoint/2010/main" val="365833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94A7291-0FF9-B54D-C84C-011088A8FB31}"/>
              </a:ext>
            </a:extLst>
          </p:cNvPr>
          <p:cNvSpPr>
            <a:spLocks noGrp="1"/>
          </p:cNvSpPr>
          <p:nvPr>
            <p:ph type="dt" sz="half" idx="10"/>
          </p:nvPr>
        </p:nvSpPr>
        <p:spPr/>
        <p:txBody>
          <a:bodyPr/>
          <a:lstStyle/>
          <a:p>
            <a:fld id="{136158FB-1240-4DDA-A61D-9C05BD6EABE2}" type="datetimeFigureOut">
              <a:rPr lang="pt-BR" smtClean="0"/>
              <a:t>23/02/2024</a:t>
            </a:fld>
            <a:endParaRPr lang="pt-BR"/>
          </a:p>
        </p:txBody>
      </p:sp>
      <p:sp>
        <p:nvSpPr>
          <p:cNvPr id="3" name="Espaço Reservado para Rodapé 2">
            <a:extLst>
              <a:ext uri="{FF2B5EF4-FFF2-40B4-BE49-F238E27FC236}">
                <a16:creationId xmlns:a16="http://schemas.microsoft.com/office/drawing/2014/main" id="{330D0043-BF2A-B55E-052C-877E48B7C038}"/>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CD65439-4688-9478-ADCD-9CF4C4B78D33}"/>
              </a:ext>
            </a:extLst>
          </p:cNvPr>
          <p:cNvSpPr>
            <a:spLocks noGrp="1"/>
          </p:cNvSpPr>
          <p:nvPr>
            <p:ph type="sldNum" sz="quarter" idx="12"/>
          </p:nvPr>
        </p:nvSpPr>
        <p:spPr/>
        <p:txBody>
          <a:bodyPr/>
          <a:lstStyle/>
          <a:p>
            <a:fld id="{C4BAD5C1-A485-426B-A380-72FD3A989143}" type="slidenum">
              <a:rPr lang="pt-BR" smtClean="0"/>
              <a:t>‹nº›</a:t>
            </a:fld>
            <a:endParaRPr lang="pt-BR"/>
          </a:p>
        </p:txBody>
      </p:sp>
    </p:spTree>
    <p:extLst>
      <p:ext uri="{BB962C8B-B14F-4D97-AF65-F5344CB8AC3E}">
        <p14:creationId xmlns:p14="http://schemas.microsoft.com/office/powerpoint/2010/main" val="72209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CB089F-CBC0-6418-C99F-1811D813A88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CABA75E-AFEB-5795-8FB5-FB0070956A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51587BC-9816-FF89-76CD-8E29F5CDC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A6295C3-F5F9-2A8E-C4FC-F806254CDAA1}"/>
              </a:ext>
            </a:extLst>
          </p:cNvPr>
          <p:cNvSpPr>
            <a:spLocks noGrp="1"/>
          </p:cNvSpPr>
          <p:nvPr>
            <p:ph type="dt" sz="half" idx="10"/>
          </p:nvPr>
        </p:nvSpPr>
        <p:spPr/>
        <p:txBody>
          <a:bodyPr/>
          <a:lstStyle/>
          <a:p>
            <a:fld id="{136158FB-1240-4DDA-A61D-9C05BD6EABE2}" type="datetimeFigureOut">
              <a:rPr lang="pt-BR" smtClean="0"/>
              <a:t>23/02/2024</a:t>
            </a:fld>
            <a:endParaRPr lang="pt-BR"/>
          </a:p>
        </p:txBody>
      </p:sp>
      <p:sp>
        <p:nvSpPr>
          <p:cNvPr id="6" name="Espaço Reservado para Rodapé 5">
            <a:extLst>
              <a:ext uri="{FF2B5EF4-FFF2-40B4-BE49-F238E27FC236}">
                <a16:creationId xmlns:a16="http://schemas.microsoft.com/office/drawing/2014/main" id="{A31B56F3-E7B0-B53C-9A87-B3A90D1BE99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79DDA58-C0D0-D295-432E-9D3834964471}"/>
              </a:ext>
            </a:extLst>
          </p:cNvPr>
          <p:cNvSpPr>
            <a:spLocks noGrp="1"/>
          </p:cNvSpPr>
          <p:nvPr>
            <p:ph type="sldNum" sz="quarter" idx="12"/>
          </p:nvPr>
        </p:nvSpPr>
        <p:spPr/>
        <p:txBody>
          <a:bodyPr/>
          <a:lstStyle/>
          <a:p>
            <a:fld id="{C4BAD5C1-A485-426B-A380-72FD3A989143}" type="slidenum">
              <a:rPr lang="pt-BR" smtClean="0"/>
              <a:t>‹nº›</a:t>
            </a:fld>
            <a:endParaRPr lang="pt-BR"/>
          </a:p>
        </p:txBody>
      </p:sp>
    </p:spTree>
    <p:extLst>
      <p:ext uri="{BB962C8B-B14F-4D97-AF65-F5344CB8AC3E}">
        <p14:creationId xmlns:p14="http://schemas.microsoft.com/office/powerpoint/2010/main" val="281165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DAD19A-CD4D-E988-48BB-6B1E3F8AF6C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09649FD-A993-B902-4D0B-FECBE145D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D89D22E-E478-007C-9C1B-AA8E50457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5A21667-E59C-376F-E1F1-1635EAA80B34}"/>
              </a:ext>
            </a:extLst>
          </p:cNvPr>
          <p:cNvSpPr>
            <a:spLocks noGrp="1"/>
          </p:cNvSpPr>
          <p:nvPr>
            <p:ph type="dt" sz="half" idx="10"/>
          </p:nvPr>
        </p:nvSpPr>
        <p:spPr/>
        <p:txBody>
          <a:bodyPr/>
          <a:lstStyle/>
          <a:p>
            <a:fld id="{136158FB-1240-4DDA-A61D-9C05BD6EABE2}" type="datetimeFigureOut">
              <a:rPr lang="pt-BR" smtClean="0"/>
              <a:t>23/02/2024</a:t>
            </a:fld>
            <a:endParaRPr lang="pt-BR"/>
          </a:p>
        </p:txBody>
      </p:sp>
      <p:sp>
        <p:nvSpPr>
          <p:cNvPr id="6" name="Espaço Reservado para Rodapé 5">
            <a:extLst>
              <a:ext uri="{FF2B5EF4-FFF2-40B4-BE49-F238E27FC236}">
                <a16:creationId xmlns:a16="http://schemas.microsoft.com/office/drawing/2014/main" id="{025FF56B-6705-6C40-00EA-352D9A7F4BA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16B5877-2CDD-170B-1421-73923EB6EADF}"/>
              </a:ext>
            </a:extLst>
          </p:cNvPr>
          <p:cNvSpPr>
            <a:spLocks noGrp="1"/>
          </p:cNvSpPr>
          <p:nvPr>
            <p:ph type="sldNum" sz="quarter" idx="12"/>
          </p:nvPr>
        </p:nvSpPr>
        <p:spPr/>
        <p:txBody>
          <a:bodyPr/>
          <a:lstStyle/>
          <a:p>
            <a:fld id="{C4BAD5C1-A485-426B-A380-72FD3A989143}" type="slidenum">
              <a:rPr lang="pt-BR" smtClean="0"/>
              <a:t>‹nº›</a:t>
            </a:fld>
            <a:endParaRPr lang="pt-BR"/>
          </a:p>
        </p:txBody>
      </p:sp>
    </p:spTree>
    <p:extLst>
      <p:ext uri="{BB962C8B-B14F-4D97-AF65-F5344CB8AC3E}">
        <p14:creationId xmlns:p14="http://schemas.microsoft.com/office/powerpoint/2010/main" val="379005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54E3AAE-29F9-8597-AC36-70C2B1A6F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303EC81-947A-D0CC-420F-93D6231D99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DAC9673-BEBF-566D-E5FD-84CE2A203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158FB-1240-4DDA-A61D-9C05BD6EABE2}" type="datetimeFigureOut">
              <a:rPr lang="pt-BR" smtClean="0"/>
              <a:t>23/02/2024</a:t>
            </a:fld>
            <a:endParaRPr lang="pt-BR"/>
          </a:p>
        </p:txBody>
      </p:sp>
      <p:sp>
        <p:nvSpPr>
          <p:cNvPr id="5" name="Espaço Reservado para Rodapé 4">
            <a:extLst>
              <a:ext uri="{FF2B5EF4-FFF2-40B4-BE49-F238E27FC236}">
                <a16:creationId xmlns:a16="http://schemas.microsoft.com/office/drawing/2014/main" id="{64F26E5C-A36F-6301-7F9E-4B734A06E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7999A0C-4885-D02E-2EEC-239615257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AD5C1-A485-426B-A380-72FD3A989143}" type="slidenum">
              <a:rPr lang="pt-BR" smtClean="0"/>
              <a:t>‹nº›</a:t>
            </a:fld>
            <a:endParaRPr lang="pt-BR"/>
          </a:p>
        </p:txBody>
      </p:sp>
    </p:spTree>
    <p:extLst>
      <p:ext uri="{BB962C8B-B14F-4D97-AF65-F5344CB8AC3E}">
        <p14:creationId xmlns:p14="http://schemas.microsoft.com/office/powerpoint/2010/main" val="393900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info/files/list-organisations-having-expressed-interest-being-part-coalition-reforming-research-assessment_en" TargetMode="External"/><Relationship Id="rId2" Type="http://schemas.openxmlformats.org/officeDocument/2006/relationships/hyperlink" Target="https://ec.europa.eu/info/news/process-towards-agreement-reforming-research-assessment-2022-jan-18_en"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C1EA3B7-89ED-CF1C-37FD-BA1FE62101E4}"/>
              </a:ext>
            </a:extLst>
          </p:cNvPr>
          <p:cNvSpPr txBox="1"/>
          <p:nvPr/>
        </p:nvSpPr>
        <p:spPr>
          <a:xfrm flipH="1">
            <a:off x="1475515" y="1461405"/>
            <a:ext cx="9268691" cy="1200329"/>
          </a:xfrm>
          <a:prstGeom prst="rect">
            <a:avLst/>
          </a:prstGeom>
          <a:noFill/>
        </p:spPr>
        <p:txBody>
          <a:bodyPr wrap="square" rtlCol="0">
            <a:spAutoFit/>
          </a:bodyPr>
          <a:lstStyle/>
          <a:p>
            <a:pPr algn="ctr"/>
            <a:r>
              <a:rPr lang="pt-BR" sz="3600" b="1" dirty="0"/>
              <a:t>Conferência de Ciência, Tecnologia e Inovação do Rio de Janeiro</a:t>
            </a:r>
          </a:p>
        </p:txBody>
      </p:sp>
      <p:sp>
        <p:nvSpPr>
          <p:cNvPr id="3" name="CaixaDeTexto 2">
            <a:extLst>
              <a:ext uri="{FF2B5EF4-FFF2-40B4-BE49-F238E27FC236}">
                <a16:creationId xmlns:a16="http://schemas.microsoft.com/office/drawing/2014/main" id="{44DCC1A7-366C-8E32-A720-4F967885C63A}"/>
              </a:ext>
            </a:extLst>
          </p:cNvPr>
          <p:cNvSpPr txBox="1"/>
          <p:nvPr/>
        </p:nvSpPr>
        <p:spPr>
          <a:xfrm>
            <a:off x="1475515" y="2754774"/>
            <a:ext cx="9268691" cy="954107"/>
          </a:xfrm>
          <a:prstGeom prst="rect">
            <a:avLst/>
          </a:prstGeom>
          <a:noFill/>
        </p:spPr>
        <p:txBody>
          <a:bodyPr wrap="square" rtlCol="0">
            <a:spAutoFit/>
          </a:bodyPr>
          <a:lstStyle/>
          <a:p>
            <a:pPr algn="ctr"/>
            <a:r>
              <a:rPr lang="pt-BR" sz="2800" b="1" dirty="0"/>
              <a:t>Pós-Graduação: Ciência, Tecnologia e Inovação no Rio de Janeiro</a:t>
            </a:r>
          </a:p>
        </p:txBody>
      </p:sp>
      <p:sp>
        <p:nvSpPr>
          <p:cNvPr id="4" name="CaixaDeTexto 3">
            <a:extLst>
              <a:ext uri="{FF2B5EF4-FFF2-40B4-BE49-F238E27FC236}">
                <a16:creationId xmlns:a16="http://schemas.microsoft.com/office/drawing/2014/main" id="{D5042113-8992-3A52-8A97-6C24CD02B22B}"/>
              </a:ext>
            </a:extLst>
          </p:cNvPr>
          <p:cNvSpPr txBox="1"/>
          <p:nvPr/>
        </p:nvSpPr>
        <p:spPr>
          <a:xfrm>
            <a:off x="3813462" y="3873859"/>
            <a:ext cx="4592782" cy="1938992"/>
          </a:xfrm>
          <a:prstGeom prst="rect">
            <a:avLst/>
          </a:prstGeom>
          <a:noFill/>
        </p:spPr>
        <p:txBody>
          <a:bodyPr wrap="square" rtlCol="0">
            <a:spAutoFit/>
          </a:bodyPr>
          <a:lstStyle/>
          <a:p>
            <a:pPr algn="ctr"/>
            <a:r>
              <a:rPr lang="pt-BR" sz="2400" b="1" dirty="0"/>
              <a:t>Adalberto Vieyra</a:t>
            </a:r>
          </a:p>
          <a:p>
            <a:pPr algn="ctr"/>
            <a:r>
              <a:rPr lang="pt-BR" sz="2400" b="1" dirty="0"/>
              <a:t>IBCCF e CENABIO/UFRJ</a:t>
            </a:r>
          </a:p>
          <a:p>
            <a:pPr algn="ctr"/>
            <a:r>
              <a:rPr lang="pt-BR" sz="2400" b="1" dirty="0"/>
              <a:t>BIOTRANS/UNIGRANRIO</a:t>
            </a:r>
          </a:p>
          <a:p>
            <a:pPr algn="ctr"/>
            <a:endParaRPr lang="pt-BR" sz="2400" b="1" dirty="0"/>
          </a:p>
          <a:p>
            <a:pPr algn="ctr"/>
            <a:r>
              <a:rPr lang="pt-BR" sz="2400" b="1" dirty="0"/>
              <a:t>avieyra@biof.ufrj.br</a:t>
            </a:r>
          </a:p>
        </p:txBody>
      </p:sp>
      <p:sp>
        <p:nvSpPr>
          <p:cNvPr id="8" name="CaixaDeTexto 7">
            <a:extLst>
              <a:ext uri="{FF2B5EF4-FFF2-40B4-BE49-F238E27FC236}">
                <a16:creationId xmlns:a16="http://schemas.microsoft.com/office/drawing/2014/main" id="{B7250EBC-4CBF-198E-3062-374C613FFB27}"/>
              </a:ext>
            </a:extLst>
          </p:cNvPr>
          <p:cNvSpPr txBox="1"/>
          <p:nvPr/>
        </p:nvSpPr>
        <p:spPr>
          <a:xfrm>
            <a:off x="3475858" y="5867188"/>
            <a:ext cx="5237018" cy="461665"/>
          </a:xfrm>
          <a:prstGeom prst="rect">
            <a:avLst/>
          </a:prstGeom>
          <a:noFill/>
        </p:spPr>
        <p:txBody>
          <a:bodyPr wrap="square" rtlCol="0">
            <a:spAutoFit/>
          </a:bodyPr>
          <a:lstStyle/>
          <a:p>
            <a:pPr algn="ctr"/>
            <a:r>
              <a:rPr lang="pt-BR" sz="2400" b="1" dirty="0"/>
              <a:t>26 de Fevereiro de 2024</a:t>
            </a:r>
          </a:p>
        </p:txBody>
      </p:sp>
      <p:pic>
        <p:nvPicPr>
          <p:cNvPr id="13" name="Imagem 12">
            <a:extLst>
              <a:ext uri="{FF2B5EF4-FFF2-40B4-BE49-F238E27FC236}">
                <a16:creationId xmlns:a16="http://schemas.microsoft.com/office/drawing/2014/main" id="{D07BABB1-2868-0171-2D85-4AF6BED36636}"/>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15" name="Imagem 14">
            <a:extLst>
              <a:ext uri="{FF2B5EF4-FFF2-40B4-BE49-F238E27FC236}">
                <a16:creationId xmlns:a16="http://schemas.microsoft.com/office/drawing/2014/main" id="{1BC7933D-E665-86EE-F29D-C5C17CE34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5" name="Imagem 4">
            <a:extLst>
              <a:ext uri="{FF2B5EF4-FFF2-40B4-BE49-F238E27FC236}">
                <a16:creationId xmlns:a16="http://schemas.microsoft.com/office/drawing/2014/main" id="{283B6A11-BFBC-3CD3-1ACD-6FB089EFE1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1554898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F8A480D-6731-43AC-3D72-EAA7FA356C60}"/>
              </a:ext>
            </a:extLst>
          </p:cNvPr>
          <p:cNvSpPr txBox="1"/>
          <p:nvPr/>
        </p:nvSpPr>
        <p:spPr>
          <a:xfrm>
            <a:off x="1111827" y="1537854"/>
            <a:ext cx="9985664" cy="954107"/>
          </a:xfrm>
          <a:prstGeom prst="rect">
            <a:avLst/>
          </a:prstGeom>
          <a:noFill/>
        </p:spPr>
        <p:txBody>
          <a:bodyPr wrap="square" rtlCol="0">
            <a:spAutoFit/>
          </a:bodyPr>
          <a:lstStyle/>
          <a:p>
            <a:pPr algn="ctr"/>
            <a:r>
              <a:rPr lang="pt-BR" sz="2800" b="1" dirty="0">
                <a:solidFill>
                  <a:srgbClr val="FF0000"/>
                </a:solidFill>
              </a:rPr>
              <a:t>Qualis</a:t>
            </a:r>
            <a:r>
              <a:rPr lang="pt-BR" sz="2800" b="1" dirty="0"/>
              <a:t> de periódicos: Uma lista com “estratos de qualidade” a partir de “impactos” (métricas)</a:t>
            </a:r>
          </a:p>
        </p:txBody>
      </p:sp>
      <p:sp>
        <p:nvSpPr>
          <p:cNvPr id="3" name="CaixaDeTexto 2">
            <a:extLst>
              <a:ext uri="{FF2B5EF4-FFF2-40B4-BE49-F238E27FC236}">
                <a16:creationId xmlns:a16="http://schemas.microsoft.com/office/drawing/2014/main" id="{E76EE398-F750-1258-2624-4E0EE874F017}"/>
              </a:ext>
            </a:extLst>
          </p:cNvPr>
          <p:cNvSpPr txBox="1"/>
          <p:nvPr/>
        </p:nvSpPr>
        <p:spPr>
          <a:xfrm>
            <a:off x="1111826" y="2681309"/>
            <a:ext cx="9982199" cy="1384995"/>
          </a:xfrm>
          <a:prstGeom prst="rect">
            <a:avLst/>
          </a:prstGeom>
          <a:noFill/>
        </p:spPr>
        <p:txBody>
          <a:bodyPr wrap="square" rtlCol="0">
            <a:spAutoFit/>
          </a:bodyPr>
          <a:lstStyle/>
          <a:p>
            <a:pPr algn="ctr"/>
            <a:r>
              <a:rPr lang="pt-BR" sz="2800" b="1" dirty="0" err="1">
                <a:solidFill>
                  <a:srgbClr val="00B050"/>
                </a:solidFill>
              </a:rPr>
              <a:t>Journal</a:t>
            </a:r>
            <a:r>
              <a:rPr lang="pt-BR" sz="2800" b="1" dirty="0">
                <a:solidFill>
                  <a:srgbClr val="00B050"/>
                </a:solidFill>
              </a:rPr>
              <a:t> </a:t>
            </a:r>
            <a:r>
              <a:rPr lang="pt-BR" sz="2800" b="1" dirty="0" err="1">
                <a:solidFill>
                  <a:srgbClr val="00B050"/>
                </a:solidFill>
              </a:rPr>
              <a:t>Citation</a:t>
            </a:r>
            <a:r>
              <a:rPr lang="pt-BR" sz="2800" b="1" dirty="0">
                <a:solidFill>
                  <a:srgbClr val="00B050"/>
                </a:solidFill>
              </a:rPr>
              <a:t> </a:t>
            </a:r>
            <a:r>
              <a:rPr lang="pt-BR" sz="2800" b="1" dirty="0" err="1">
                <a:solidFill>
                  <a:srgbClr val="00B050"/>
                </a:solidFill>
              </a:rPr>
              <a:t>Reports</a:t>
            </a:r>
            <a:r>
              <a:rPr lang="pt-BR" sz="2800" b="1" dirty="0">
                <a:solidFill>
                  <a:srgbClr val="00B050"/>
                </a:solidFill>
              </a:rPr>
              <a:t> (JCR)</a:t>
            </a:r>
            <a:r>
              <a:rPr lang="pt-BR" sz="2800" b="1" dirty="0"/>
              <a:t>: publicação anual da </a:t>
            </a:r>
            <a:r>
              <a:rPr lang="pt-BR" sz="2800" b="1" dirty="0" err="1"/>
              <a:t>Clarivate</a:t>
            </a:r>
            <a:r>
              <a:rPr lang="pt-BR" sz="2800" b="1" dirty="0"/>
              <a:t> </a:t>
            </a:r>
            <a:r>
              <a:rPr lang="pt-BR" sz="2800" b="1" dirty="0" err="1"/>
              <a:t>Analytics</a:t>
            </a:r>
            <a:r>
              <a:rPr lang="pt-BR" sz="2800" b="1" dirty="0"/>
              <a:t> (Thomson Reuters) com citações compiladas do Science </a:t>
            </a:r>
            <a:r>
              <a:rPr lang="pt-BR" sz="2800" b="1" dirty="0" err="1"/>
              <a:t>Citation</a:t>
            </a:r>
            <a:r>
              <a:rPr lang="pt-BR" sz="2800" b="1" dirty="0"/>
              <a:t> Index </a:t>
            </a:r>
            <a:r>
              <a:rPr lang="pt-BR" sz="2800" b="1" dirty="0" err="1"/>
              <a:t>Expanded</a:t>
            </a:r>
            <a:r>
              <a:rPr lang="pt-BR" sz="2800" b="1" dirty="0"/>
              <a:t> e do Social Science </a:t>
            </a:r>
            <a:r>
              <a:rPr lang="pt-BR" sz="2800" b="1" dirty="0" err="1"/>
              <a:t>Citation</a:t>
            </a:r>
            <a:r>
              <a:rPr lang="pt-BR" sz="2800" b="1" dirty="0"/>
              <a:t> Index</a:t>
            </a:r>
          </a:p>
        </p:txBody>
      </p:sp>
      <p:sp>
        <p:nvSpPr>
          <p:cNvPr id="4" name="CaixaDeTexto 3">
            <a:extLst>
              <a:ext uri="{FF2B5EF4-FFF2-40B4-BE49-F238E27FC236}">
                <a16:creationId xmlns:a16="http://schemas.microsoft.com/office/drawing/2014/main" id="{3EC13F58-D949-4EE4-81DF-A7C6D938388F}"/>
              </a:ext>
            </a:extLst>
          </p:cNvPr>
          <p:cNvSpPr txBox="1"/>
          <p:nvPr/>
        </p:nvSpPr>
        <p:spPr>
          <a:xfrm>
            <a:off x="831273" y="4176691"/>
            <a:ext cx="10567554" cy="1815882"/>
          </a:xfrm>
          <a:prstGeom prst="rect">
            <a:avLst/>
          </a:prstGeom>
          <a:noFill/>
        </p:spPr>
        <p:txBody>
          <a:bodyPr wrap="square" rtlCol="0">
            <a:spAutoFit/>
          </a:bodyPr>
          <a:lstStyle/>
          <a:p>
            <a:pPr algn="ctr"/>
            <a:r>
              <a:rPr lang="pt-BR" sz="2800" b="1" dirty="0">
                <a:solidFill>
                  <a:srgbClr val="0070C0"/>
                </a:solidFill>
              </a:rPr>
              <a:t>Fator de Impacto</a:t>
            </a:r>
            <a:r>
              <a:rPr lang="pt-BR" sz="2800" b="1" dirty="0"/>
              <a:t> (IF) de um periódico em determinado ano é calculado – nesta base – dividindo o </a:t>
            </a:r>
            <a:r>
              <a:rPr lang="pt-BR" sz="2800" b="1" u="sng" dirty="0"/>
              <a:t>número de citações de seus artigos</a:t>
            </a:r>
            <a:r>
              <a:rPr lang="pt-BR" sz="2800" b="1" dirty="0"/>
              <a:t> no JCR desse ano pelo </a:t>
            </a:r>
            <a:r>
              <a:rPr lang="pt-BR" sz="2800" b="1" u="sng" dirty="0"/>
              <a:t>número total de artigos</a:t>
            </a:r>
            <a:r>
              <a:rPr lang="pt-BR" sz="2800" b="1" dirty="0"/>
              <a:t> publicados nele nos 2 últimos anos</a:t>
            </a:r>
          </a:p>
        </p:txBody>
      </p:sp>
      <p:pic>
        <p:nvPicPr>
          <p:cNvPr id="5" name="Imagem 4">
            <a:extLst>
              <a:ext uri="{FF2B5EF4-FFF2-40B4-BE49-F238E27FC236}">
                <a16:creationId xmlns:a16="http://schemas.microsoft.com/office/drawing/2014/main" id="{C64419BB-6E02-2D00-46A4-E1C3358AF202}"/>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6" name="Imagem 5">
            <a:extLst>
              <a:ext uri="{FF2B5EF4-FFF2-40B4-BE49-F238E27FC236}">
                <a16:creationId xmlns:a16="http://schemas.microsoft.com/office/drawing/2014/main" id="{8ED6D71C-34BB-182C-1063-7C8770C77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7" name="Imagem 6">
            <a:extLst>
              <a:ext uri="{FF2B5EF4-FFF2-40B4-BE49-F238E27FC236}">
                <a16:creationId xmlns:a16="http://schemas.microsoft.com/office/drawing/2014/main" id="{32A68174-5DA2-25B3-873B-B184687AC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285795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79B46E-6B98-94FC-28A9-7FF3513E9B32}"/>
              </a:ext>
            </a:extLst>
          </p:cNvPr>
          <p:cNvSpPr txBox="1"/>
          <p:nvPr/>
        </p:nvSpPr>
        <p:spPr>
          <a:xfrm>
            <a:off x="1111826" y="2857956"/>
            <a:ext cx="9982199" cy="954107"/>
          </a:xfrm>
          <a:prstGeom prst="rect">
            <a:avLst/>
          </a:prstGeom>
          <a:noFill/>
        </p:spPr>
        <p:txBody>
          <a:bodyPr wrap="square" rtlCol="0">
            <a:spAutoFit/>
          </a:bodyPr>
          <a:lstStyle/>
          <a:p>
            <a:pPr algn="ctr"/>
            <a:r>
              <a:rPr lang="pt-BR" sz="2800" b="1" dirty="0">
                <a:solidFill>
                  <a:srgbClr val="00B050"/>
                </a:solidFill>
              </a:rPr>
              <a:t>Scopus</a:t>
            </a:r>
            <a:r>
              <a:rPr lang="pt-BR" sz="2800" b="1" dirty="0"/>
              <a:t>: publicação da </a:t>
            </a:r>
            <a:r>
              <a:rPr lang="pt-BR" sz="2800" b="1" dirty="0" err="1"/>
              <a:t>Scimago</a:t>
            </a:r>
            <a:r>
              <a:rPr lang="pt-BR" sz="2800" b="1" dirty="0"/>
              <a:t> </a:t>
            </a:r>
            <a:r>
              <a:rPr lang="pt-BR" sz="2800" b="1" dirty="0" err="1"/>
              <a:t>Research</a:t>
            </a:r>
            <a:r>
              <a:rPr lang="pt-BR" sz="2800" b="1" dirty="0"/>
              <a:t> </a:t>
            </a:r>
            <a:r>
              <a:rPr lang="pt-BR" sz="2800" b="1" dirty="0" err="1"/>
              <a:t>Group</a:t>
            </a:r>
            <a:r>
              <a:rPr lang="pt-BR" sz="2800" b="1" dirty="0"/>
              <a:t>, Elsevier, com seu </a:t>
            </a:r>
            <a:r>
              <a:rPr lang="pt-BR" sz="2800" b="1" i="1" dirty="0"/>
              <a:t>Scopus </a:t>
            </a:r>
            <a:r>
              <a:rPr lang="pt-BR" sz="2800" b="1" i="1" dirty="0" err="1"/>
              <a:t>Quartle</a:t>
            </a:r>
            <a:r>
              <a:rPr lang="pt-BR" sz="2800" b="1" i="1" dirty="0"/>
              <a:t> Ranking</a:t>
            </a:r>
            <a:r>
              <a:rPr lang="pt-BR" sz="2800" b="1" dirty="0"/>
              <a:t> Q</a:t>
            </a:r>
            <a:r>
              <a:rPr lang="pt-BR" sz="2800" b="1" baseline="-25000" dirty="0"/>
              <a:t>1</a:t>
            </a:r>
            <a:r>
              <a:rPr lang="pt-BR" sz="2800" b="1" dirty="0"/>
              <a:t>, Q</a:t>
            </a:r>
            <a:r>
              <a:rPr lang="pt-BR" sz="2800" b="1" baseline="-25000" dirty="0"/>
              <a:t>2</a:t>
            </a:r>
            <a:r>
              <a:rPr lang="pt-BR" sz="2800" b="1" dirty="0"/>
              <a:t>, Q</a:t>
            </a:r>
            <a:r>
              <a:rPr lang="pt-BR" sz="2800" b="1" baseline="-25000" dirty="0"/>
              <a:t>3</a:t>
            </a:r>
            <a:r>
              <a:rPr lang="pt-BR" sz="2800" b="1" dirty="0"/>
              <a:t> e Q</a:t>
            </a:r>
            <a:r>
              <a:rPr lang="pt-BR" sz="2800" b="1" baseline="-25000" dirty="0"/>
              <a:t>4</a:t>
            </a:r>
          </a:p>
        </p:txBody>
      </p:sp>
      <p:sp>
        <p:nvSpPr>
          <p:cNvPr id="3" name="CaixaDeTexto 2">
            <a:extLst>
              <a:ext uri="{FF2B5EF4-FFF2-40B4-BE49-F238E27FC236}">
                <a16:creationId xmlns:a16="http://schemas.microsoft.com/office/drawing/2014/main" id="{30F82134-E2DA-7E76-B24C-78876D1BC814}"/>
              </a:ext>
            </a:extLst>
          </p:cNvPr>
          <p:cNvSpPr txBox="1"/>
          <p:nvPr/>
        </p:nvSpPr>
        <p:spPr>
          <a:xfrm>
            <a:off x="820882" y="4176691"/>
            <a:ext cx="10567554" cy="1815882"/>
          </a:xfrm>
          <a:prstGeom prst="rect">
            <a:avLst/>
          </a:prstGeom>
          <a:noFill/>
        </p:spPr>
        <p:txBody>
          <a:bodyPr wrap="square" rtlCol="0">
            <a:spAutoFit/>
          </a:bodyPr>
          <a:lstStyle/>
          <a:p>
            <a:pPr algn="ctr"/>
            <a:r>
              <a:rPr lang="pt-BR" sz="2800" b="1" dirty="0" err="1">
                <a:solidFill>
                  <a:srgbClr val="0070C0"/>
                </a:solidFill>
              </a:rPr>
              <a:t>CiteScore</a:t>
            </a:r>
            <a:r>
              <a:rPr lang="pt-BR" sz="2800" b="1" dirty="0"/>
              <a:t>, cuja diferença primária com o </a:t>
            </a:r>
            <a:r>
              <a:rPr lang="pt-BR" sz="2800" b="1" dirty="0">
                <a:solidFill>
                  <a:srgbClr val="00B050"/>
                </a:solidFill>
              </a:rPr>
              <a:t>Fator de Impacto </a:t>
            </a:r>
            <a:r>
              <a:rPr lang="pt-BR" sz="2800" b="1" dirty="0"/>
              <a:t>é o período de tempo para o cálculo. Enquanto o </a:t>
            </a:r>
            <a:r>
              <a:rPr lang="pt-BR" sz="2800" b="1" dirty="0">
                <a:solidFill>
                  <a:srgbClr val="00B050"/>
                </a:solidFill>
              </a:rPr>
              <a:t>Fator de Impacto </a:t>
            </a:r>
            <a:r>
              <a:rPr lang="pt-BR" sz="2800" b="1" dirty="0"/>
              <a:t>calcula a métrica usando os </a:t>
            </a:r>
            <a:r>
              <a:rPr lang="pt-BR" sz="2800" b="1" dirty="0">
                <a:solidFill>
                  <a:srgbClr val="00B050"/>
                </a:solidFill>
              </a:rPr>
              <a:t>2</a:t>
            </a:r>
            <a:r>
              <a:rPr lang="pt-BR" sz="2800" b="1" dirty="0"/>
              <a:t> últimos anos prévios para a contabilização das citações, o </a:t>
            </a:r>
            <a:r>
              <a:rPr lang="pt-BR" sz="2800" b="1" dirty="0" err="1">
                <a:solidFill>
                  <a:srgbClr val="0070C0"/>
                </a:solidFill>
              </a:rPr>
              <a:t>CiteScore</a:t>
            </a:r>
            <a:r>
              <a:rPr lang="pt-BR" sz="2800" b="1" dirty="0">
                <a:solidFill>
                  <a:srgbClr val="0070C0"/>
                </a:solidFill>
              </a:rPr>
              <a:t> </a:t>
            </a:r>
            <a:r>
              <a:rPr lang="pt-BR" sz="2800" b="1" dirty="0"/>
              <a:t>usa um período de</a:t>
            </a:r>
            <a:r>
              <a:rPr lang="pt-BR" sz="2800" b="1" dirty="0">
                <a:solidFill>
                  <a:srgbClr val="0070C0"/>
                </a:solidFill>
              </a:rPr>
              <a:t> 3 </a:t>
            </a:r>
            <a:r>
              <a:rPr lang="pt-BR" sz="2800" b="1" dirty="0"/>
              <a:t>anos</a:t>
            </a:r>
          </a:p>
        </p:txBody>
      </p:sp>
      <p:sp>
        <p:nvSpPr>
          <p:cNvPr id="4" name="CaixaDeTexto 3">
            <a:extLst>
              <a:ext uri="{FF2B5EF4-FFF2-40B4-BE49-F238E27FC236}">
                <a16:creationId xmlns:a16="http://schemas.microsoft.com/office/drawing/2014/main" id="{D871D4CD-6C2D-95D0-3BED-C752A77DB128}"/>
              </a:ext>
            </a:extLst>
          </p:cNvPr>
          <p:cNvSpPr txBox="1"/>
          <p:nvPr/>
        </p:nvSpPr>
        <p:spPr>
          <a:xfrm>
            <a:off x="1064948" y="1558632"/>
            <a:ext cx="10074106" cy="954107"/>
          </a:xfrm>
          <a:prstGeom prst="rect">
            <a:avLst/>
          </a:prstGeom>
          <a:noFill/>
        </p:spPr>
        <p:txBody>
          <a:bodyPr wrap="square" rtlCol="0">
            <a:spAutoFit/>
          </a:bodyPr>
          <a:lstStyle/>
          <a:p>
            <a:pPr algn="ctr"/>
            <a:r>
              <a:rPr lang="pt-BR" sz="2800" b="1" dirty="0"/>
              <a:t>Na antepenúltima e na penúltima avaliações, outra base complementar passou a ser usada</a:t>
            </a:r>
          </a:p>
        </p:txBody>
      </p:sp>
      <p:pic>
        <p:nvPicPr>
          <p:cNvPr id="5" name="Imagem 4">
            <a:extLst>
              <a:ext uri="{FF2B5EF4-FFF2-40B4-BE49-F238E27FC236}">
                <a16:creationId xmlns:a16="http://schemas.microsoft.com/office/drawing/2014/main" id="{1FAD65DA-60C8-42A4-918D-283C5228F33A}"/>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6" name="Imagem 5">
            <a:extLst>
              <a:ext uri="{FF2B5EF4-FFF2-40B4-BE49-F238E27FC236}">
                <a16:creationId xmlns:a16="http://schemas.microsoft.com/office/drawing/2014/main" id="{2A3952ED-1EA8-E564-A09C-1CA39FEFD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7" name="Imagem 6">
            <a:extLst>
              <a:ext uri="{FF2B5EF4-FFF2-40B4-BE49-F238E27FC236}">
                <a16:creationId xmlns:a16="http://schemas.microsoft.com/office/drawing/2014/main" id="{CD0CD64C-19D8-0B5D-404D-13BC98278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182132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BD82FB6-F5E4-00E4-F447-57A312FA638F}"/>
              </a:ext>
            </a:extLst>
          </p:cNvPr>
          <p:cNvSpPr txBox="1"/>
          <p:nvPr/>
        </p:nvSpPr>
        <p:spPr>
          <a:xfrm>
            <a:off x="1776845" y="2899064"/>
            <a:ext cx="8655628" cy="523220"/>
          </a:xfrm>
          <a:prstGeom prst="rect">
            <a:avLst/>
          </a:prstGeom>
          <a:noFill/>
        </p:spPr>
        <p:txBody>
          <a:bodyPr wrap="square" rtlCol="0">
            <a:spAutoFit/>
          </a:bodyPr>
          <a:lstStyle/>
          <a:p>
            <a:pPr algn="ctr"/>
            <a:r>
              <a:rPr lang="pt-BR" sz="2800" b="1" dirty="0"/>
              <a:t>Apesar de advertências e sinais ao longo dos anos...</a:t>
            </a:r>
          </a:p>
        </p:txBody>
      </p:sp>
      <p:pic>
        <p:nvPicPr>
          <p:cNvPr id="3" name="Imagem 2">
            <a:extLst>
              <a:ext uri="{FF2B5EF4-FFF2-40B4-BE49-F238E27FC236}">
                <a16:creationId xmlns:a16="http://schemas.microsoft.com/office/drawing/2014/main" id="{E1AADEEC-8826-21F8-F1E8-20AC921A6D54}"/>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4" name="Imagem 3">
            <a:extLst>
              <a:ext uri="{FF2B5EF4-FFF2-40B4-BE49-F238E27FC236}">
                <a16:creationId xmlns:a16="http://schemas.microsoft.com/office/drawing/2014/main" id="{D3C5B345-66FD-4735-D827-67F10BD04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5" name="Imagem 4">
            <a:extLst>
              <a:ext uri="{FF2B5EF4-FFF2-40B4-BE49-F238E27FC236}">
                <a16:creationId xmlns:a16="http://schemas.microsoft.com/office/drawing/2014/main" id="{CA516054-B45B-D856-9CAA-AB77F8C55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47281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A1AA88A-E36C-C9CD-6BEB-3B2BAD8323B9}"/>
              </a:ext>
            </a:extLst>
          </p:cNvPr>
          <p:cNvSpPr txBox="1"/>
          <p:nvPr/>
        </p:nvSpPr>
        <p:spPr>
          <a:xfrm>
            <a:off x="644236" y="2670464"/>
            <a:ext cx="10848109" cy="3785652"/>
          </a:xfrm>
          <a:prstGeom prst="rect">
            <a:avLst/>
          </a:prstGeom>
          <a:noFill/>
        </p:spPr>
        <p:txBody>
          <a:bodyPr wrap="square" rtlCol="0">
            <a:spAutoFit/>
          </a:bodyPr>
          <a:lstStyle/>
          <a:p>
            <a:pPr algn="r"/>
            <a:r>
              <a:rPr lang="pt-BR" sz="2400" b="1" dirty="0"/>
              <a:t>Dietrich CP. </a:t>
            </a:r>
            <a:r>
              <a:rPr lang="pt-BR" sz="2400" b="1" i="1" dirty="0"/>
              <a:t>Ciência e Cultura</a:t>
            </a:r>
            <a:r>
              <a:rPr lang="pt-BR" sz="2400" b="1" dirty="0"/>
              <a:t> 52: 79–80, 2000</a:t>
            </a:r>
          </a:p>
          <a:p>
            <a:pPr algn="r"/>
            <a:endParaRPr lang="pt-BR" sz="2400" b="1" dirty="0"/>
          </a:p>
          <a:p>
            <a:r>
              <a:rPr lang="pt-BR" sz="2400" b="1" dirty="0"/>
              <a:t>Nove cientistas entre os 20 mais citados segundo o banco de dados ISI-FAPESP-CAPES (Folha de São Paulo 12/09/1999</a:t>
            </a:r>
          </a:p>
          <a:p>
            <a:endParaRPr lang="pt-BR" sz="2400" b="1" dirty="0"/>
          </a:p>
          <a:p>
            <a:r>
              <a:rPr lang="pt-BR" sz="2400" b="1" dirty="0"/>
              <a:t>Resultado: Sem correlação entre o número de citações dos 20 trabalhos mais citados de cada cientista (raros os trabalhos com algum pesquisador do 1º mundo) e o fator de impacto dos periódicos em que foram publicados</a:t>
            </a:r>
          </a:p>
          <a:p>
            <a:endParaRPr lang="pt-BR" sz="2400" b="1" dirty="0"/>
          </a:p>
          <a:p>
            <a:r>
              <a:rPr lang="pt-BR" sz="2400" b="1" dirty="0"/>
              <a:t>Razões?</a:t>
            </a:r>
          </a:p>
        </p:txBody>
      </p:sp>
      <p:pic>
        <p:nvPicPr>
          <p:cNvPr id="4" name="Imagem 3">
            <a:extLst>
              <a:ext uri="{FF2B5EF4-FFF2-40B4-BE49-F238E27FC236}">
                <a16:creationId xmlns:a16="http://schemas.microsoft.com/office/drawing/2014/main" id="{945EA620-3540-F2D4-F9E5-8895FDBE7005}"/>
              </a:ext>
            </a:extLst>
          </p:cNvPr>
          <p:cNvPicPr>
            <a:picLocks noChangeAspect="1"/>
          </p:cNvPicPr>
          <p:nvPr/>
        </p:nvPicPr>
        <p:blipFill rotWithShape="1">
          <a:blip r:embed="rId2"/>
          <a:srcRect l="6478" t="38940" r="27983" b="39738"/>
          <a:stretch/>
        </p:blipFill>
        <p:spPr>
          <a:xfrm>
            <a:off x="2462646" y="1267694"/>
            <a:ext cx="7255326" cy="1327684"/>
          </a:xfrm>
          <a:prstGeom prst="rect">
            <a:avLst/>
          </a:prstGeom>
        </p:spPr>
      </p:pic>
      <p:pic>
        <p:nvPicPr>
          <p:cNvPr id="3" name="Imagem 2">
            <a:extLst>
              <a:ext uri="{FF2B5EF4-FFF2-40B4-BE49-F238E27FC236}">
                <a16:creationId xmlns:a16="http://schemas.microsoft.com/office/drawing/2014/main" id="{8CA2037E-92C3-AE1D-9A88-BF48F52648EF}"/>
              </a:ext>
            </a:extLst>
          </p:cNvPr>
          <p:cNvPicPr>
            <a:picLocks noChangeAspect="1"/>
          </p:cNvPicPr>
          <p:nvPr/>
        </p:nvPicPr>
        <p:blipFill>
          <a:blip r:embed="rId3"/>
          <a:stretch>
            <a:fillRect/>
          </a:stretch>
        </p:blipFill>
        <p:spPr>
          <a:xfrm>
            <a:off x="2518929" y="62732"/>
            <a:ext cx="2132942" cy="1095295"/>
          </a:xfrm>
          <a:prstGeom prst="rect">
            <a:avLst/>
          </a:prstGeom>
        </p:spPr>
      </p:pic>
      <p:pic>
        <p:nvPicPr>
          <p:cNvPr id="5" name="Imagem 4">
            <a:extLst>
              <a:ext uri="{FF2B5EF4-FFF2-40B4-BE49-F238E27FC236}">
                <a16:creationId xmlns:a16="http://schemas.microsoft.com/office/drawing/2014/main" id="{F11CB76B-A5E0-6A91-EB66-49D80BD4B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6" name="Imagem 5">
            <a:extLst>
              <a:ext uri="{FF2B5EF4-FFF2-40B4-BE49-F238E27FC236}">
                <a16:creationId xmlns:a16="http://schemas.microsoft.com/office/drawing/2014/main" id="{B90DFA2F-F76D-B4E3-72D9-00C72CF11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424433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59871A6-5ADF-18BE-ACCE-6853A631C884}"/>
              </a:ext>
            </a:extLst>
          </p:cNvPr>
          <p:cNvSpPr txBox="1"/>
          <p:nvPr/>
        </p:nvSpPr>
        <p:spPr>
          <a:xfrm>
            <a:off x="2509520" y="2202874"/>
            <a:ext cx="7177278" cy="2677656"/>
          </a:xfrm>
          <a:prstGeom prst="rect">
            <a:avLst/>
          </a:prstGeom>
          <a:noFill/>
        </p:spPr>
        <p:txBody>
          <a:bodyPr wrap="square" rtlCol="0">
            <a:spAutoFit/>
          </a:bodyPr>
          <a:lstStyle/>
          <a:p>
            <a:r>
              <a:rPr lang="pt-BR" sz="2400" b="1" dirty="0"/>
              <a:t>Há campos de saberes ou disciplinas e até áreas de avaliação na CAPES nas quais as revistas (</a:t>
            </a:r>
            <a:r>
              <a:rPr lang="pt-BR" sz="2400" b="1" i="1" dirty="0"/>
              <a:t>da cultura da área</a:t>
            </a:r>
            <a:r>
              <a:rPr lang="pt-BR" sz="2400" b="1" dirty="0"/>
              <a:t>) tem Fatores de Impacto muito baixo ou mais baixo que o das outras. Inclusive dentro da mesma área</a:t>
            </a:r>
          </a:p>
          <a:p>
            <a:endParaRPr lang="pt-BR" sz="2400" b="1" dirty="0"/>
          </a:p>
          <a:p>
            <a:r>
              <a:rPr lang="pt-BR" sz="2400" b="1" dirty="0"/>
              <a:t>Exemplos: Matemática, Parasitologia</a:t>
            </a:r>
          </a:p>
        </p:txBody>
      </p:sp>
      <p:pic>
        <p:nvPicPr>
          <p:cNvPr id="3" name="Imagem 2">
            <a:extLst>
              <a:ext uri="{FF2B5EF4-FFF2-40B4-BE49-F238E27FC236}">
                <a16:creationId xmlns:a16="http://schemas.microsoft.com/office/drawing/2014/main" id="{B8978F47-10A9-B3AA-D28A-E405A0C37A98}"/>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4" name="Imagem 3">
            <a:extLst>
              <a:ext uri="{FF2B5EF4-FFF2-40B4-BE49-F238E27FC236}">
                <a16:creationId xmlns:a16="http://schemas.microsoft.com/office/drawing/2014/main" id="{7E649A3A-1271-DAA7-67CA-2904F7794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5" name="Imagem 4">
            <a:extLst>
              <a:ext uri="{FF2B5EF4-FFF2-40B4-BE49-F238E27FC236}">
                <a16:creationId xmlns:a16="http://schemas.microsoft.com/office/drawing/2014/main" id="{59E1AD0B-3E39-45D9-6401-F75626F88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3538722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FF0247-DEA1-5FA2-75F9-08D443550872}"/>
              </a:ext>
            </a:extLst>
          </p:cNvPr>
          <p:cNvSpPr txBox="1"/>
          <p:nvPr/>
        </p:nvSpPr>
        <p:spPr>
          <a:xfrm>
            <a:off x="1776846" y="2732809"/>
            <a:ext cx="8645236" cy="3539430"/>
          </a:xfrm>
          <a:prstGeom prst="rect">
            <a:avLst/>
          </a:prstGeom>
          <a:noFill/>
        </p:spPr>
        <p:txBody>
          <a:bodyPr wrap="square" rtlCol="0">
            <a:spAutoFit/>
          </a:bodyPr>
          <a:lstStyle/>
          <a:p>
            <a:r>
              <a:rPr lang="pt-BR" sz="2800" b="1" i="1" dirty="0"/>
              <a:t>Primeiro Encontro sobre Perspectivas dos Programas da Área de Ciências Biológicas II</a:t>
            </a:r>
            <a:endParaRPr lang="pt-BR" sz="2800" b="1" dirty="0"/>
          </a:p>
          <a:p>
            <a:endParaRPr lang="pt-BR" sz="2800" b="1" dirty="0"/>
          </a:p>
          <a:p>
            <a:r>
              <a:rPr lang="pt-BR" sz="2800" b="1" dirty="0"/>
              <a:t>18 e 19 de agosto de 2017 no ICB da USP</a:t>
            </a:r>
          </a:p>
          <a:p>
            <a:endParaRPr lang="pt-BR" sz="2800" b="1" dirty="0"/>
          </a:p>
          <a:p>
            <a:r>
              <a:rPr lang="pt-BR" sz="2800" b="1" dirty="0"/>
              <a:t>Presença de 37 Programas</a:t>
            </a:r>
          </a:p>
          <a:p>
            <a:endParaRPr lang="pt-BR" sz="2800" b="1" dirty="0"/>
          </a:p>
          <a:p>
            <a:r>
              <a:rPr lang="pt-BR" sz="2800" b="1" dirty="0"/>
              <a:t>8 Sessões de “Provocações”</a:t>
            </a:r>
          </a:p>
        </p:txBody>
      </p:sp>
      <p:sp>
        <p:nvSpPr>
          <p:cNvPr id="3" name="CaixaDeTexto 2">
            <a:extLst>
              <a:ext uri="{FF2B5EF4-FFF2-40B4-BE49-F238E27FC236}">
                <a16:creationId xmlns:a16="http://schemas.microsoft.com/office/drawing/2014/main" id="{9F915089-487E-329C-AEF7-1F09D83A2FB1}"/>
              </a:ext>
            </a:extLst>
          </p:cNvPr>
          <p:cNvSpPr txBox="1"/>
          <p:nvPr/>
        </p:nvSpPr>
        <p:spPr>
          <a:xfrm>
            <a:off x="1776845" y="1714500"/>
            <a:ext cx="8645235" cy="523220"/>
          </a:xfrm>
          <a:prstGeom prst="rect">
            <a:avLst/>
          </a:prstGeom>
          <a:noFill/>
        </p:spPr>
        <p:txBody>
          <a:bodyPr wrap="square" rtlCol="0">
            <a:spAutoFit/>
          </a:bodyPr>
          <a:lstStyle/>
          <a:p>
            <a:r>
              <a:rPr lang="pt-BR" sz="2800" b="1" dirty="0"/>
              <a:t>Iniciativa logo depois da avaliação quadrienal de 2017</a:t>
            </a:r>
          </a:p>
        </p:txBody>
      </p:sp>
      <p:pic>
        <p:nvPicPr>
          <p:cNvPr id="4" name="Imagem 3">
            <a:extLst>
              <a:ext uri="{FF2B5EF4-FFF2-40B4-BE49-F238E27FC236}">
                <a16:creationId xmlns:a16="http://schemas.microsoft.com/office/drawing/2014/main" id="{CF78E367-AA52-6080-2477-F30974A738F3}"/>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5" name="Imagem 4">
            <a:extLst>
              <a:ext uri="{FF2B5EF4-FFF2-40B4-BE49-F238E27FC236}">
                <a16:creationId xmlns:a16="http://schemas.microsoft.com/office/drawing/2014/main" id="{6C73F562-28DD-DD3B-C904-740754216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6" name="Imagem 5">
            <a:extLst>
              <a:ext uri="{FF2B5EF4-FFF2-40B4-BE49-F238E27FC236}">
                <a16:creationId xmlns:a16="http://schemas.microsoft.com/office/drawing/2014/main" id="{8755C6F5-62A5-E01D-0D54-368EBDFAAA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44371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4D14B4A-2319-97FE-F19E-F4C0A55C72EC}"/>
              </a:ext>
            </a:extLst>
          </p:cNvPr>
          <p:cNvSpPr txBox="1"/>
          <p:nvPr/>
        </p:nvSpPr>
        <p:spPr>
          <a:xfrm>
            <a:off x="1091045" y="3730344"/>
            <a:ext cx="10037619" cy="2000548"/>
          </a:xfrm>
          <a:prstGeom prst="rect">
            <a:avLst/>
          </a:prstGeom>
          <a:noFill/>
        </p:spPr>
        <p:txBody>
          <a:bodyPr wrap="square">
            <a:spAutoFit/>
          </a:bodyPr>
          <a:lstStyle/>
          <a:p>
            <a:pPr algn="l"/>
            <a:endParaRPr lang="pt-BR" sz="2800" b="0" i="0" u="none" strike="noStrike" baseline="0" dirty="0">
              <a:solidFill>
                <a:srgbClr val="000000"/>
              </a:solidFill>
              <a:latin typeface="Calibri" panose="020F0502020204030204" pitchFamily="34" charset="0"/>
            </a:endParaRPr>
          </a:p>
          <a:p>
            <a:r>
              <a:rPr lang="pt-BR" sz="2400" b="1" i="0" u="none" strike="noStrike" baseline="0" dirty="0">
                <a:solidFill>
                  <a:srgbClr val="000000"/>
                </a:solidFill>
                <a:latin typeface="Calibri" panose="020F0502020204030204" pitchFamily="34" charset="0"/>
              </a:rPr>
              <a:t>Navas, CA et al</a:t>
            </a:r>
            <a:r>
              <a:rPr lang="pt-BR" sz="2400" b="0" i="0" u="none" strike="noStrike" baseline="0" dirty="0">
                <a:solidFill>
                  <a:srgbClr val="000000"/>
                </a:solidFill>
                <a:latin typeface="Calibri" panose="020F0502020204030204" pitchFamily="34" charset="0"/>
              </a:rPr>
              <a:t>. 2017. </a:t>
            </a:r>
            <a:r>
              <a:rPr lang="pt-BR" sz="2400" b="0" i="1" u="none" strike="noStrike" baseline="0" dirty="0">
                <a:solidFill>
                  <a:srgbClr val="000000"/>
                </a:solidFill>
                <a:latin typeface="Calibri" panose="020F0502020204030204" pitchFamily="34" charset="0"/>
              </a:rPr>
              <a:t>Reflexões sobre conflitos de interesse, qualidade da formação e sistemas de avaliação no contexto dos Programas da Área das Ciências Biológicas II da CAPES</a:t>
            </a:r>
            <a:r>
              <a:rPr lang="pt-BR" sz="2400" b="0" i="0" u="none" strike="noStrike" baseline="0" dirty="0">
                <a:solidFill>
                  <a:srgbClr val="000000"/>
                </a:solidFill>
                <a:latin typeface="Calibri" panose="020F0502020204030204" pitchFamily="34" charset="0"/>
              </a:rPr>
              <a:t>. Documento eletrônico disponibilizado pela Coordenação de Área Ciências Biológicas II da CAPES, 2017. </a:t>
            </a:r>
            <a:endParaRPr lang="pt-BR" sz="2400" dirty="0"/>
          </a:p>
        </p:txBody>
      </p:sp>
      <p:pic>
        <p:nvPicPr>
          <p:cNvPr id="4" name="Imagem 3">
            <a:extLst>
              <a:ext uri="{FF2B5EF4-FFF2-40B4-BE49-F238E27FC236}">
                <a16:creationId xmlns:a16="http://schemas.microsoft.com/office/drawing/2014/main" id="{BF5216B4-144E-EE5C-06E8-E69295C7A38A}"/>
              </a:ext>
            </a:extLst>
          </p:cNvPr>
          <p:cNvPicPr>
            <a:picLocks noChangeAspect="1"/>
          </p:cNvPicPr>
          <p:nvPr/>
        </p:nvPicPr>
        <p:blipFill rotWithShape="1">
          <a:blip r:embed="rId2"/>
          <a:srcRect l="8949" t="23333" r="27813" b="53788"/>
          <a:stretch/>
        </p:blipFill>
        <p:spPr>
          <a:xfrm>
            <a:off x="471683" y="1600200"/>
            <a:ext cx="11251741" cy="2289815"/>
          </a:xfrm>
          <a:prstGeom prst="rect">
            <a:avLst/>
          </a:prstGeom>
        </p:spPr>
      </p:pic>
      <p:pic>
        <p:nvPicPr>
          <p:cNvPr id="2" name="Imagem 1">
            <a:extLst>
              <a:ext uri="{FF2B5EF4-FFF2-40B4-BE49-F238E27FC236}">
                <a16:creationId xmlns:a16="http://schemas.microsoft.com/office/drawing/2014/main" id="{D94C74A1-7ABD-922B-0154-01804B9FACBE}"/>
              </a:ext>
            </a:extLst>
          </p:cNvPr>
          <p:cNvPicPr>
            <a:picLocks noChangeAspect="1"/>
          </p:cNvPicPr>
          <p:nvPr/>
        </p:nvPicPr>
        <p:blipFill>
          <a:blip r:embed="rId3"/>
          <a:stretch>
            <a:fillRect/>
          </a:stretch>
        </p:blipFill>
        <p:spPr>
          <a:xfrm>
            <a:off x="2518929" y="62732"/>
            <a:ext cx="2132942" cy="1095295"/>
          </a:xfrm>
          <a:prstGeom prst="rect">
            <a:avLst/>
          </a:prstGeom>
        </p:spPr>
      </p:pic>
      <p:pic>
        <p:nvPicPr>
          <p:cNvPr id="5" name="Imagem 4">
            <a:extLst>
              <a:ext uri="{FF2B5EF4-FFF2-40B4-BE49-F238E27FC236}">
                <a16:creationId xmlns:a16="http://schemas.microsoft.com/office/drawing/2014/main" id="{0195E651-B7CC-C9CA-D4DF-2D8A3C6C9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6" name="Imagem 5">
            <a:extLst>
              <a:ext uri="{FF2B5EF4-FFF2-40B4-BE49-F238E27FC236}">
                <a16:creationId xmlns:a16="http://schemas.microsoft.com/office/drawing/2014/main" id="{C17A8D3B-F922-93AA-0590-92157E2044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1716051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C4D0A6-08F8-1505-9C45-3124A803B691}"/>
              </a:ext>
            </a:extLst>
          </p:cNvPr>
          <p:cNvSpPr txBox="1"/>
          <p:nvPr/>
        </p:nvSpPr>
        <p:spPr>
          <a:xfrm>
            <a:off x="1402772" y="2566563"/>
            <a:ext cx="9414163" cy="3737946"/>
          </a:xfrm>
          <a:prstGeom prst="rect">
            <a:avLst/>
          </a:prstGeom>
          <a:noFill/>
        </p:spPr>
        <p:txBody>
          <a:bodyPr wrap="square" rtlCol="0">
            <a:spAutoFit/>
          </a:bodyPr>
          <a:lstStyle/>
          <a:p>
            <a:pPr>
              <a:lnSpc>
                <a:spcPct val="150000"/>
              </a:lnSpc>
            </a:pPr>
            <a:r>
              <a:rPr lang="pt-BR" sz="2000" b="1" i="0" u="none" strike="noStrike" baseline="0" dirty="0">
                <a:solidFill>
                  <a:srgbClr val="000000"/>
                </a:solidFill>
              </a:rPr>
              <a:t>• </a:t>
            </a:r>
            <a:r>
              <a:rPr lang="pt-BR" sz="2000" b="1" i="0" u="none" strike="noStrike" baseline="0" dirty="0">
                <a:solidFill>
                  <a:srgbClr val="FF0000"/>
                </a:solidFill>
              </a:rPr>
              <a:t>Formando como e quem</a:t>
            </a:r>
            <a:r>
              <a:rPr lang="pt-BR" sz="2000" b="1" i="0" u="none" strike="noStrike" baseline="0" dirty="0">
                <a:solidFill>
                  <a:srgbClr val="000000"/>
                </a:solidFill>
              </a:rPr>
              <a:t>? Academia e além? </a:t>
            </a:r>
          </a:p>
          <a:p>
            <a:pPr>
              <a:lnSpc>
                <a:spcPct val="150000"/>
              </a:lnSpc>
            </a:pPr>
            <a:r>
              <a:rPr lang="pt-BR" sz="2000" b="1" i="0" u="none" strike="noStrike" baseline="0" dirty="0">
                <a:solidFill>
                  <a:srgbClr val="000000"/>
                </a:solidFill>
              </a:rPr>
              <a:t>• </a:t>
            </a:r>
            <a:r>
              <a:rPr lang="pt-BR" sz="2000" b="1" i="0" u="none" strike="noStrike" baseline="0" dirty="0">
                <a:solidFill>
                  <a:schemeClr val="accent6">
                    <a:lumMod val="75000"/>
                  </a:schemeClr>
                </a:solidFill>
              </a:rPr>
              <a:t>Nota CAPES: qualidade ou quantidade? Liberdade ou coerção?</a:t>
            </a:r>
            <a:r>
              <a:rPr lang="pt-BR" sz="2000" b="1" i="0" u="none" strike="noStrike" baseline="0" dirty="0">
                <a:solidFill>
                  <a:srgbClr val="000000"/>
                </a:solidFill>
              </a:rPr>
              <a:t> </a:t>
            </a:r>
          </a:p>
          <a:p>
            <a:pPr>
              <a:lnSpc>
                <a:spcPct val="150000"/>
              </a:lnSpc>
            </a:pPr>
            <a:r>
              <a:rPr lang="pt-BR" sz="2000" b="1" i="0" u="none" strike="noStrike" baseline="0" dirty="0">
                <a:solidFill>
                  <a:srgbClr val="000000"/>
                </a:solidFill>
              </a:rPr>
              <a:t>• Conflitos éticos no complexo universo das pressões na pós-graduação </a:t>
            </a:r>
          </a:p>
          <a:p>
            <a:pPr>
              <a:lnSpc>
                <a:spcPct val="150000"/>
              </a:lnSpc>
            </a:pPr>
            <a:r>
              <a:rPr lang="pt-BR" sz="2000" b="1" i="0" u="none" strike="noStrike" baseline="0" dirty="0">
                <a:solidFill>
                  <a:srgbClr val="000000"/>
                </a:solidFill>
              </a:rPr>
              <a:t>• </a:t>
            </a:r>
            <a:r>
              <a:rPr lang="pt-BR" sz="2000" b="1" i="0" u="none" strike="noStrike" baseline="0" dirty="0">
                <a:solidFill>
                  <a:srgbClr val="FF0000"/>
                </a:solidFill>
              </a:rPr>
              <a:t>Como compatibilizar formação do pós-graduando com a produção do laboratório? </a:t>
            </a:r>
          </a:p>
          <a:p>
            <a:pPr>
              <a:lnSpc>
                <a:spcPct val="150000"/>
              </a:lnSpc>
            </a:pPr>
            <a:r>
              <a:rPr lang="pt-BR" sz="2000" b="1" i="0" u="none" strike="noStrike" baseline="0" dirty="0">
                <a:solidFill>
                  <a:srgbClr val="000000"/>
                </a:solidFill>
              </a:rPr>
              <a:t>• </a:t>
            </a:r>
            <a:r>
              <a:rPr lang="pt-BR" sz="2000" b="1" i="0" u="none" strike="noStrike" baseline="0" dirty="0">
                <a:solidFill>
                  <a:srgbClr val="0070C0"/>
                </a:solidFill>
              </a:rPr>
              <a:t>O fator de impacto é sinônimo de impacto na transformação intelectual do país? </a:t>
            </a:r>
          </a:p>
          <a:p>
            <a:pPr>
              <a:lnSpc>
                <a:spcPct val="150000"/>
              </a:lnSpc>
            </a:pPr>
            <a:r>
              <a:rPr lang="pt-BR" sz="2000" b="1" i="0" u="none" strike="noStrike" baseline="0" dirty="0">
                <a:solidFill>
                  <a:srgbClr val="000000"/>
                </a:solidFill>
              </a:rPr>
              <a:t>• Autoria: princípio ou valor, consequência ou finalidade? </a:t>
            </a:r>
          </a:p>
          <a:p>
            <a:pPr>
              <a:lnSpc>
                <a:spcPct val="150000"/>
              </a:lnSpc>
            </a:pPr>
            <a:r>
              <a:rPr lang="pt-BR" sz="2000" b="1" i="0" u="none" strike="noStrike" baseline="0" dirty="0">
                <a:solidFill>
                  <a:srgbClr val="000000"/>
                </a:solidFill>
              </a:rPr>
              <a:t>• Internacionalização e </a:t>
            </a:r>
            <a:r>
              <a:rPr lang="pt-BR" sz="2000" b="1" i="0" u="none" strike="noStrike" baseline="0" dirty="0">
                <a:solidFill>
                  <a:srgbClr val="0070C0"/>
                </a:solidFill>
              </a:rPr>
              <a:t>inserção social</a:t>
            </a:r>
            <a:r>
              <a:rPr lang="pt-BR" sz="2000" b="1" i="0" u="none" strike="noStrike" baseline="0" dirty="0">
                <a:solidFill>
                  <a:srgbClr val="000000"/>
                </a:solidFill>
              </a:rPr>
              <a:t>: preocupação de</a:t>
            </a:r>
            <a:r>
              <a:rPr lang="pt-BR" sz="2000" b="1" i="0" u="none" strike="noStrike" dirty="0">
                <a:solidFill>
                  <a:srgbClr val="000000"/>
                </a:solidFill>
              </a:rPr>
              <a:t> uma</a:t>
            </a:r>
            <a:r>
              <a:rPr lang="pt-BR" sz="2000" b="1" i="0" u="none" strike="noStrike" baseline="0" dirty="0">
                <a:solidFill>
                  <a:srgbClr val="000000"/>
                </a:solidFill>
              </a:rPr>
              <a:t> área ou dos programas? </a:t>
            </a:r>
          </a:p>
          <a:p>
            <a:pPr>
              <a:lnSpc>
                <a:spcPct val="150000"/>
              </a:lnSpc>
            </a:pPr>
            <a:r>
              <a:rPr lang="pt-BR" sz="2000" b="1" i="0" u="none" strike="noStrike" baseline="0" dirty="0">
                <a:solidFill>
                  <a:srgbClr val="000000"/>
                </a:solidFill>
              </a:rPr>
              <a:t>• </a:t>
            </a:r>
            <a:r>
              <a:rPr lang="pt-BR" sz="2000" b="1" i="0" u="none" strike="noStrike" baseline="0" dirty="0">
                <a:solidFill>
                  <a:srgbClr val="FF0000"/>
                </a:solidFill>
              </a:rPr>
              <a:t>Redes de pesquisa: genealogias acadêmicas, citações, prestígio e recompensas?</a:t>
            </a:r>
            <a:r>
              <a:rPr lang="pt-BR" sz="2000" b="0" i="0" u="none" strike="noStrike" baseline="0" dirty="0">
                <a:solidFill>
                  <a:srgbClr val="FF0000"/>
                </a:solidFill>
              </a:rPr>
              <a:t> </a:t>
            </a:r>
          </a:p>
        </p:txBody>
      </p:sp>
      <p:sp>
        <p:nvSpPr>
          <p:cNvPr id="3" name="CaixaDeTexto 2">
            <a:extLst>
              <a:ext uri="{FF2B5EF4-FFF2-40B4-BE49-F238E27FC236}">
                <a16:creationId xmlns:a16="http://schemas.microsoft.com/office/drawing/2014/main" id="{14EE86B8-69B7-9CF4-86A9-A54A573CE3AD}"/>
              </a:ext>
            </a:extLst>
          </p:cNvPr>
          <p:cNvSpPr txBox="1"/>
          <p:nvPr/>
        </p:nvSpPr>
        <p:spPr>
          <a:xfrm>
            <a:off x="2483428" y="1828799"/>
            <a:ext cx="7244934" cy="523220"/>
          </a:xfrm>
          <a:prstGeom prst="rect">
            <a:avLst/>
          </a:prstGeom>
          <a:noFill/>
        </p:spPr>
        <p:txBody>
          <a:bodyPr wrap="square" rtlCol="0">
            <a:spAutoFit/>
          </a:bodyPr>
          <a:lstStyle/>
          <a:p>
            <a:pPr algn="ctr"/>
            <a:r>
              <a:rPr lang="pt-BR" sz="2800" b="1" dirty="0"/>
              <a:t>As 8 Sessões de Provocações</a:t>
            </a:r>
          </a:p>
        </p:txBody>
      </p:sp>
      <p:pic>
        <p:nvPicPr>
          <p:cNvPr id="4" name="Imagem 3">
            <a:extLst>
              <a:ext uri="{FF2B5EF4-FFF2-40B4-BE49-F238E27FC236}">
                <a16:creationId xmlns:a16="http://schemas.microsoft.com/office/drawing/2014/main" id="{682DB818-DB35-C6E2-307D-464F88CD5465}"/>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5" name="Imagem 4">
            <a:extLst>
              <a:ext uri="{FF2B5EF4-FFF2-40B4-BE49-F238E27FC236}">
                <a16:creationId xmlns:a16="http://schemas.microsoft.com/office/drawing/2014/main" id="{B53E0795-A0B1-E9D7-CFC9-140137702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6" name="Imagem 5">
            <a:extLst>
              <a:ext uri="{FF2B5EF4-FFF2-40B4-BE49-F238E27FC236}">
                <a16:creationId xmlns:a16="http://schemas.microsoft.com/office/drawing/2014/main" id="{1AD55F78-92F4-0E93-76D1-6828794B67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88239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13DE35A-9C2D-9494-1380-694E6085D281}"/>
              </a:ext>
            </a:extLst>
          </p:cNvPr>
          <p:cNvSpPr txBox="1"/>
          <p:nvPr/>
        </p:nvSpPr>
        <p:spPr>
          <a:xfrm>
            <a:off x="779318" y="2624163"/>
            <a:ext cx="10650682" cy="584775"/>
          </a:xfrm>
          <a:prstGeom prst="rect">
            <a:avLst/>
          </a:prstGeom>
          <a:noFill/>
        </p:spPr>
        <p:txBody>
          <a:bodyPr wrap="square" rtlCol="0">
            <a:spAutoFit/>
          </a:bodyPr>
          <a:lstStyle/>
          <a:p>
            <a:pPr algn="ctr"/>
            <a:r>
              <a:rPr lang="pt-BR" sz="3200" b="1" dirty="0"/>
              <a:t>Cinco anos se passaram até a avaliação quadrienal de 2022...</a:t>
            </a:r>
          </a:p>
        </p:txBody>
      </p:sp>
      <p:pic>
        <p:nvPicPr>
          <p:cNvPr id="3" name="Imagem 2">
            <a:extLst>
              <a:ext uri="{FF2B5EF4-FFF2-40B4-BE49-F238E27FC236}">
                <a16:creationId xmlns:a16="http://schemas.microsoft.com/office/drawing/2014/main" id="{A6D895C6-0834-6DA5-9AD9-8465451933AB}"/>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4" name="Imagem 3">
            <a:extLst>
              <a:ext uri="{FF2B5EF4-FFF2-40B4-BE49-F238E27FC236}">
                <a16:creationId xmlns:a16="http://schemas.microsoft.com/office/drawing/2014/main" id="{663AF7B0-1ECF-279C-6CC6-B8D0C6460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5" name="Imagem 4">
            <a:extLst>
              <a:ext uri="{FF2B5EF4-FFF2-40B4-BE49-F238E27FC236}">
                <a16:creationId xmlns:a16="http://schemas.microsoft.com/office/drawing/2014/main" id="{3CA08BB0-4866-516D-D00C-4B8B5ED70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231492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36FB428-59C1-B512-F891-CBACD412958C}"/>
              </a:ext>
            </a:extLst>
          </p:cNvPr>
          <p:cNvSpPr txBox="1"/>
          <p:nvPr/>
        </p:nvSpPr>
        <p:spPr>
          <a:xfrm>
            <a:off x="1776845" y="1932705"/>
            <a:ext cx="8655627" cy="2062103"/>
          </a:xfrm>
          <a:prstGeom prst="rect">
            <a:avLst/>
          </a:prstGeom>
          <a:noFill/>
        </p:spPr>
        <p:txBody>
          <a:bodyPr wrap="square" rtlCol="0">
            <a:spAutoFit/>
          </a:bodyPr>
          <a:lstStyle/>
          <a:p>
            <a:pPr algn="just"/>
            <a:r>
              <a:rPr lang="pt-BR" sz="3200" b="1" dirty="0"/>
              <a:t>Existe a possibilidade de mudar também a cultura da avaliação de indivíduos (pesquisadores) e de projetos individuais ou em rede? Há alguma iniciativa?</a:t>
            </a:r>
          </a:p>
        </p:txBody>
      </p:sp>
      <p:sp>
        <p:nvSpPr>
          <p:cNvPr id="3" name="CaixaDeTexto 2">
            <a:extLst>
              <a:ext uri="{FF2B5EF4-FFF2-40B4-BE49-F238E27FC236}">
                <a16:creationId xmlns:a16="http://schemas.microsoft.com/office/drawing/2014/main" id="{A5C05AD6-0469-8FAD-6A45-0210E509FACC}"/>
              </a:ext>
            </a:extLst>
          </p:cNvPr>
          <p:cNvSpPr txBox="1"/>
          <p:nvPr/>
        </p:nvSpPr>
        <p:spPr>
          <a:xfrm>
            <a:off x="1767840" y="2529840"/>
            <a:ext cx="184731" cy="369332"/>
          </a:xfrm>
          <a:prstGeom prst="rect">
            <a:avLst/>
          </a:prstGeom>
          <a:noFill/>
        </p:spPr>
        <p:txBody>
          <a:bodyPr wrap="none" rtlCol="0">
            <a:spAutoFit/>
          </a:bodyPr>
          <a:lstStyle/>
          <a:p>
            <a:endParaRPr lang="pt-BR" dirty="0"/>
          </a:p>
        </p:txBody>
      </p:sp>
      <p:sp>
        <p:nvSpPr>
          <p:cNvPr id="4" name="CaixaDeTexto 3">
            <a:extLst>
              <a:ext uri="{FF2B5EF4-FFF2-40B4-BE49-F238E27FC236}">
                <a16:creationId xmlns:a16="http://schemas.microsoft.com/office/drawing/2014/main" id="{F9906008-86C0-8BF1-05A9-5969AE7A658B}"/>
              </a:ext>
            </a:extLst>
          </p:cNvPr>
          <p:cNvSpPr txBox="1"/>
          <p:nvPr/>
        </p:nvSpPr>
        <p:spPr>
          <a:xfrm>
            <a:off x="1773380" y="5295906"/>
            <a:ext cx="8655627" cy="584775"/>
          </a:xfrm>
          <a:prstGeom prst="rect">
            <a:avLst/>
          </a:prstGeom>
          <a:noFill/>
        </p:spPr>
        <p:txBody>
          <a:bodyPr wrap="square" rtlCol="0">
            <a:spAutoFit/>
          </a:bodyPr>
          <a:lstStyle/>
          <a:p>
            <a:pPr algn="r"/>
            <a:r>
              <a:rPr lang="pt-BR" sz="3200" b="1" dirty="0">
                <a:solidFill>
                  <a:srgbClr val="FF0000"/>
                </a:solidFill>
              </a:rPr>
              <a:t>Resposta</a:t>
            </a:r>
            <a:r>
              <a:rPr lang="pt-BR" sz="3200" b="1" dirty="0"/>
              <a:t>: Sim para as duas perguntas!</a:t>
            </a:r>
          </a:p>
        </p:txBody>
      </p:sp>
      <p:pic>
        <p:nvPicPr>
          <p:cNvPr id="5" name="Imagem 4">
            <a:extLst>
              <a:ext uri="{FF2B5EF4-FFF2-40B4-BE49-F238E27FC236}">
                <a16:creationId xmlns:a16="http://schemas.microsoft.com/office/drawing/2014/main" id="{877AB0F3-1EFD-778F-361D-4D10067E53F3}"/>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6" name="Imagem 5">
            <a:extLst>
              <a:ext uri="{FF2B5EF4-FFF2-40B4-BE49-F238E27FC236}">
                <a16:creationId xmlns:a16="http://schemas.microsoft.com/office/drawing/2014/main" id="{481AC029-38E5-1A7B-9479-8403555C9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7" name="Imagem 6">
            <a:extLst>
              <a:ext uri="{FF2B5EF4-FFF2-40B4-BE49-F238E27FC236}">
                <a16:creationId xmlns:a16="http://schemas.microsoft.com/office/drawing/2014/main" id="{4C9FACB6-3EE3-DAB9-1698-26208F824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267849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64F6A-8E79-CAD5-9E57-DD3A5781E137}"/>
            </a:ext>
          </a:extLst>
        </p:cNvPr>
        <p:cNvGrpSpPr/>
        <p:nvPr/>
      </p:nvGrpSpPr>
      <p:grpSpPr>
        <a:xfrm>
          <a:off x="0" y="0"/>
          <a:ext cx="0" cy="0"/>
          <a:chOff x="0" y="0"/>
          <a:chExt cx="0" cy="0"/>
        </a:xfrm>
      </p:grpSpPr>
      <p:pic>
        <p:nvPicPr>
          <p:cNvPr id="6" name="Imagem 5">
            <a:extLst>
              <a:ext uri="{FF2B5EF4-FFF2-40B4-BE49-F238E27FC236}">
                <a16:creationId xmlns:a16="http://schemas.microsoft.com/office/drawing/2014/main" id="{606AA88E-E8A1-C7E1-E568-6FE566A61EE6}"/>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7" name="Imagem 6">
            <a:extLst>
              <a:ext uri="{FF2B5EF4-FFF2-40B4-BE49-F238E27FC236}">
                <a16:creationId xmlns:a16="http://schemas.microsoft.com/office/drawing/2014/main" id="{A09DAFE2-DB04-9614-955D-081790D30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8" name="Imagem 7">
            <a:extLst>
              <a:ext uri="{FF2B5EF4-FFF2-40B4-BE49-F238E27FC236}">
                <a16:creationId xmlns:a16="http://schemas.microsoft.com/office/drawing/2014/main" id="{B7828D32-7160-8C1C-AAEC-7BAB70ACB4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
        <p:nvSpPr>
          <p:cNvPr id="9" name="CaixaDeTexto 8">
            <a:extLst>
              <a:ext uri="{FF2B5EF4-FFF2-40B4-BE49-F238E27FC236}">
                <a16:creationId xmlns:a16="http://schemas.microsoft.com/office/drawing/2014/main" id="{BDACE7FF-7331-2A4E-F6B8-EFFB2BAC7243}"/>
              </a:ext>
            </a:extLst>
          </p:cNvPr>
          <p:cNvSpPr txBox="1"/>
          <p:nvPr/>
        </p:nvSpPr>
        <p:spPr>
          <a:xfrm>
            <a:off x="2398140" y="1673529"/>
            <a:ext cx="7418717" cy="523220"/>
          </a:xfrm>
          <a:prstGeom prst="rect">
            <a:avLst/>
          </a:prstGeom>
          <a:noFill/>
        </p:spPr>
        <p:txBody>
          <a:bodyPr wrap="square" rtlCol="0">
            <a:spAutoFit/>
          </a:bodyPr>
          <a:lstStyle/>
          <a:p>
            <a:pPr algn="ctr"/>
            <a:r>
              <a:rPr lang="pt-BR" sz="2800" b="1" dirty="0"/>
              <a:t>Roteiro desta Apresentação</a:t>
            </a:r>
          </a:p>
        </p:txBody>
      </p:sp>
      <p:sp>
        <p:nvSpPr>
          <p:cNvPr id="10" name="CaixaDeTexto 9">
            <a:extLst>
              <a:ext uri="{FF2B5EF4-FFF2-40B4-BE49-F238E27FC236}">
                <a16:creationId xmlns:a16="http://schemas.microsoft.com/office/drawing/2014/main" id="{7E542618-EEBB-A70E-23C8-B445E94E40EF}"/>
              </a:ext>
            </a:extLst>
          </p:cNvPr>
          <p:cNvSpPr txBox="1"/>
          <p:nvPr/>
        </p:nvSpPr>
        <p:spPr>
          <a:xfrm>
            <a:off x="3841383" y="2553431"/>
            <a:ext cx="4501040" cy="3693319"/>
          </a:xfrm>
          <a:prstGeom prst="rect">
            <a:avLst/>
          </a:prstGeom>
          <a:noFill/>
        </p:spPr>
        <p:txBody>
          <a:bodyPr wrap="none" rtlCol="0">
            <a:spAutoFit/>
          </a:bodyPr>
          <a:lstStyle/>
          <a:p>
            <a:pPr algn="ctr">
              <a:lnSpc>
                <a:spcPct val="150000"/>
              </a:lnSpc>
            </a:pPr>
            <a:r>
              <a:rPr lang="pt-BR" sz="2400" b="1" dirty="0"/>
              <a:t>Considerações históricas</a:t>
            </a:r>
          </a:p>
          <a:p>
            <a:pPr algn="ctr">
              <a:lnSpc>
                <a:spcPct val="150000"/>
              </a:lnSpc>
            </a:pPr>
            <a:r>
              <a:rPr lang="pt-BR" sz="2400" b="1" dirty="0"/>
              <a:t>Um passeio pela CAPES</a:t>
            </a:r>
          </a:p>
          <a:p>
            <a:pPr algn="ctr">
              <a:lnSpc>
                <a:spcPct val="150000"/>
              </a:lnSpc>
            </a:pPr>
            <a:r>
              <a:rPr lang="pt-BR" sz="2400" b="1" dirty="0"/>
              <a:t>Tentativas e nostalgias</a:t>
            </a:r>
          </a:p>
          <a:p>
            <a:pPr algn="ctr">
              <a:lnSpc>
                <a:spcPct val="150000"/>
              </a:lnSpc>
            </a:pPr>
            <a:r>
              <a:rPr lang="pt-BR" sz="2400" b="1" dirty="0"/>
              <a:t>Novos ventos que sopram</a:t>
            </a:r>
          </a:p>
          <a:p>
            <a:pPr algn="ctr">
              <a:lnSpc>
                <a:spcPct val="150000"/>
              </a:lnSpc>
            </a:pPr>
            <a:r>
              <a:rPr lang="pt-BR" sz="2400" b="1" dirty="0"/>
              <a:t>As barreiras translacionais</a:t>
            </a:r>
          </a:p>
          <a:p>
            <a:pPr algn="ctr">
              <a:lnSpc>
                <a:spcPct val="150000"/>
              </a:lnSpc>
            </a:pPr>
            <a:r>
              <a:rPr lang="pt-BR" sz="2400" b="1" dirty="0"/>
              <a:t>Propostas para iniciar a Discussão</a:t>
            </a:r>
          </a:p>
          <a:p>
            <a:endParaRPr lang="pt-BR" dirty="0"/>
          </a:p>
        </p:txBody>
      </p:sp>
    </p:spTree>
    <p:extLst>
      <p:ext uri="{BB962C8B-B14F-4D97-AF65-F5344CB8AC3E}">
        <p14:creationId xmlns:p14="http://schemas.microsoft.com/office/powerpoint/2010/main" val="319941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75370BB-87E7-45B0-55B5-402A8600F2B8}"/>
              </a:ext>
            </a:extLst>
          </p:cNvPr>
          <p:cNvPicPr>
            <a:picLocks noChangeAspect="1"/>
          </p:cNvPicPr>
          <p:nvPr/>
        </p:nvPicPr>
        <p:blipFill rotWithShape="1">
          <a:blip r:embed="rId2"/>
          <a:srcRect l="4518" t="46818" r="40398" b="37557"/>
          <a:stretch/>
        </p:blipFill>
        <p:spPr>
          <a:xfrm>
            <a:off x="2743198" y="1963880"/>
            <a:ext cx="6715990" cy="1071564"/>
          </a:xfrm>
          <a:prstGeom prst="rect">
            <a:avLst/>
          </a:prstGeom>
        </p:spPr>
      </p:pic>
      <p:sp>
        <p:nvSpPr>
          <p:cNvPr id="4" name="CaixaDeTexto 3">
            <a:extLst>
              <a:ext uri="{FF2B5EF4-FFF2-40B4-BE49-F238E27FC236}">
                <a16:creationId xmlns:a16="http://schemas.microsoft.com/office/drawing/2014/main" id="{2A94B203-C2EF-B084-3377-99121625F3F0}"/>
              </a:ext>
            </a:extLst>
          </p:cNvPr>
          <p:cNvSpPr txBox="1"/>
          <p:nvPr/>
        </p:nvSpPr>
        <p:spPr>
          <a:xfrm>
            <a:off x="2824480" y="4831778"/>
            <a:ext cx="6454602" cy="461665"/>
          </a:xfrm>
          <a:prstGeom prst="rect">
            <a:avLst/>
          </a:prstGeom>
          <a:noFill/>
        </p:spPr>
        <p:txBody>
          <a:bodyPr wrap="square" rtlCol="0">
            <a:spAutoFit/>
          </a:bodyPr>
          <a:lstStyle/>
          <a:p>
            <a:pPr algn="r"/>
            <a:r>
              <a:rPr lang="pt-BR" sz="2400" b="1" dirty="0" err="1"/>
              <a:t>European</a:t>
            </a:r>
            <a:r>
              <a:rPr lang="pt-BR" sz="2400" b="1" dirty="0"/>
              <a:t> </a:t>
            </a:r>
            <a:r>
              <a:rPr lang="pt-BR" sz="2400" b="1" dirty="0" err="1"/>
              <a:t>University</a:t>
            </a:r>
            <a:r>
              <a:rPr lang="pt-BR" sz="2400" b="1" dirty="0"/>
              <a:t> </a:t>
            </a:r>
            <a:r>
              <a:rPr lang="pt-BR" sz="2400" b="1" dirty="0" err="1"/>
              <a:t>Association</a:t>
            </a:r>
            <a:r>
              <a:rPr lang="pt-BR" sz="2400" b="1" dirty="0"/>
              <a:t> (EUA)</a:t>
            </a:r>
          </a:p>
        </p:txBody>
      </p:sp>
      <p:sp>
        <p:nvSpPr>
          <p:cNvPr id="6" name="CaixaDeTexto 5">
            <a:extLst>
              <a:ext uri="{FF2B5EF4-FFF2-40B4-BE49-F238E27FC236}">
                <a16:creationId xmlns:a16="http://schemas.microsoft.com/office/drawing/2014/main" id="{3E03DED5-41E5-2BEF-A56E-0A3644BD3E28}"/>
              </a:ext>
            </a:extLst>
          </p:cNvPr>
          <p:cNvSpPr txBox="1"/>
          <p:nvPr/>
        </p:nvSpPr>
        <p:spPr>
          <a:xfrm>
            <a:off x="3990111" y="3906978"/>
            <a:ext cx="5192168" cy="461665"/>
          </a:xfrm>
          <a:prstGeom prst="rect">
            <a:avLst/>
          </a:prstGeom>
          <a:noFill/>
        </p:spPr>
        <p:txBody>
          <a:bodyPr wrap="square" rtlCol="0">
            <a:spAutoFit/>
          </a:bodyPr>
          <a:lstStyle/>
          <a:p>
            <a:pPr algn="r"/>
            <a:r>
              <a:rPr lang="pt-BR" sz="2400" b="1" dirty="0"/>
              <a:t>July 22, 2022</a:t>
            </a:r>
          </a:p>
        </p:txBody>
      </p:sp>
      <p:pic>
        <p:nvPicPr>
          <p:cNvPr id="2" name="Imagem 1">
            <a:extLst>
              <a:ext uri="{FF2B5EF4-FFF2-40B4-BE49-F238E27FC236}">
                <a16:creationId xmlns:a16="http://schemas.microsoft.com/office/drawing/2014/main" id="{CD991DD5-DE06-2A8E-C107-7377EA026A31}"/>
              </a:ext>
            </a:extLst>
          </p:cNvPr>
          <p:cNvPicPr>
            <a:picLocks noChangeAspect="1"/>
          </p:cNvPicPr>
          <p:nvPr/>
        </p:nvPicPr>
        <p:blipFill>
          <a:blip r:embed="rId3"/>
          <a:stretch>
            <a:fillRect/>
          </a:stretch>
        </p:blipFill>
        <p:spPr>
          <a:xfrm>
            <a:off x="2518929" y="62732"/>
            <a:ext cx="2132942" cy="1095295"/>
          </a:xfrm>
          <a:prstGeom prst="rect">
            <a:avLst/>
          </a:prstGeom>
        </p:spPr>
      </p:pic>
      <p:pic>
        <p:nvPicPr>
          <p:cNvPr id="5" name="Imagem 4">
            <a:extLst>
              <a:ext uri="{FF2B5EF4-FFF2-40B4-BE49-F238E27FC236}">
                <a16:creationId xmlns:a16="http://schemas.microsoft.com/office/drawing/2014/main" id="{E55A4728-FA49-6789-F6F5-288F5A0E0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7" name="Imagem 6">
            <a:extLst>
              <a:ext uri="{FF2B5EF4-FFF2-40B4-BE49-F238E27FC236}">
                <a16:creationId xmlns:a16="http://schemas.microsoft.com/office/drawing/2014/main" id="{65C56863-7B17-D9D3-8D01-248377F940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3504650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77BC3EB-EDCF-E9BC-591F-70D98A4F9A6C}"/>
              </a:ext>
            </a:extLst>
          </p:cNvPr>
          <p:cNvSpPr txBox="1"/>
          <p:nvPr/>
        </p:nvSpPr>
        <p:spPr>
          <a:xfrm>
            <a:off x="1295793" y="1849582"/>
            <a:ext cx="9625053" cy="3539430"/>
          </a:xfrm>
          <a:prstGeom prst="rect">
            <a:avLst/>
          </a:prstGeom>
          <a:noFill/>
        </p:spPr>
        <p:txBody>
          <a:bodyPr wrap="square">
            <a:spAutoFit/>
          </a:bodyPr>
          <a:lstStyle/>
          <a:p>
            <a:pPr algn="just"/>
            <a:r>
              <a:rPr lang="en-US" sz="2800" b="1" i="0" dirty="0">
                <a:solidFill>
                  <a:srgbClr val="262626"/>
                </a:solidFill>
                <a:effectLst/>
                <a:latin typeface="Calibri" panose="020F0502020204030204" pitchFamily="34" charset="0"/>
                <a:cs typeface="Calibri" panose="020F0502020204030204" pitchFamily="34" charset="0"/>
              </a:rPr>
              <a:t>Launched in January 2022 as a co-creation exercise, the </a:t>
            </a:r>
            <a:r>
              <a:rPr lang="en-US" sz="2800" b="1" i="0" u="none" strike="noStrike" dirty="0">
                <a:solidFill>
                  <a:srgbClr val="33A643"/>
                </a:solidFill>
                <a:effectLst/>
                <a:latin typeface="Calibri" panose="020F0502020204030204" pitchFamily="34" charset="0"/>
                <a:cs typeface="Calibri" panose="020F0502020204030204" pitchFamily="34" charset="0"/>
                <a:hlinkClick r:id="rId2"/>
              </a:rPr>
              <a:t>process</a:t>
            </a:r>
            <a:r>
              <a:rPr lang="en-US" sz="2800" b="1" i="0" dirty="0">
                <a:solidFill>
                  <a:srgbClr val="262626"/>
                </a:solidFill>
                <a:effectLst/>
                <a:latin typeface="Calibri" panose="020F0502020204030204" pitchFamily="34" charset="0"/>
                <a:cs typeface="Calibri" panose="020F0502020204030204" pitchFamily="34" charset="0"/>
              </a:rPr>
              <a:t> of drafting an agreement for reforming research assessment has reached an important milestone. On 8 July, the final version of the agreement was presented at a Stakeholder Assembly bringing together the </a:t>
            </a:r>
            <a:r>
              <a:rPr lang="en-US" sz="2800" b="1" i="0" u="none" strike="noStrike" dirty="0">
                <a:solidFill>
                  <a:srgbClr val="33A643"/>
                </a:solidFill>
                <a:effectLst/>
                <a:latin typeface="Calibri" panose="020F0502020204030204" pitchFamily="34" charset="0"/>
                <a:cs typeface="Calibri" panose="020F0502020204030204" pitchFamily="34" charset="0"/>
                <a:hlinkClick r:id="rId3"/>
              </a:rPr>
              <a:t>350+ </a:t>
            </a:r>
            <a:r>
              <a:rPr lang="en-US" sz="2800" b="1" i="0" u="none" strike="noStrike" dirty="0" err="1">
                <a:solidFill>
                  <a:srgbClr val="33A643"/>
                </a:solidFill>
                <a:effectLst/>
                <a:latin typeface="Calibri" panose="020F0502020204030204" pitchFamily="34" charset="0"/>
                <a:cs typeface="Calibri" panose="020F0502020204030204" pitchFamily="34" charset="0"/>
                <a:hlinkClick r:id="rId3"/>
              </a:rPr>
              <a:t>organisations</a:t>
            </a:r>
            <a:r>
              <a:rPr lang="en-US" sz="2800" b="1" i="0" u="none" strike="noStrike" dirty="0">
                <a:solidFill>
                  <a:srgbClr val="33A643"/>
                </a:solidFill>
                <a:effectLst/>
                <a:latin typeface="Calibri" panose="020F0502020204030204" pitchFamily="34" charset="0"/>
                <a:cs typeface="Calibri" panose="020F0502020204030204" pitchFamily="34" charset="0"/>
                <a:hlinkClick r:id="rId3"/>
              </a:rPr>
              <a:t> from 40+ countries</a:t>
            </a:r>
            <a:r>
              <a:rPr lang="en-US" sz="2800" b="1" i="0" dirty="0">
                <a:solidFill>
                  <a:srgbClr val="262626"/>
                </a:solidFill>
                <a:effectLst/>
                <a:latin typeface="Calibri" panose="020F0502020204030204" pitchFamily="34" charset="0"/>
                <a:cs typeface="Calibri" panose="020F0502020204030204" pitchFamily="34" charset="0"/>
              </a:rPr>
              <a:t> having expressed interest in being involved in the process. Today (July 22, 2022), the final Agreement is made public with this news.</a:t>
            </a:r>
            <a:endParaRPr lang="pt-BR" sz="2800" b="1" dirty="0">
              <a:latin typeface="Calibri" panose="020F0502020204030204" pitchFamily="34" charset="0"/>
              <a:cs typeface="Calibri" panose="020F0502020204030204" pitchFamily="34" charset="0"/>
            </a:endParaRPr>
          </a:p>
        </p:txBody>
      </p:sp>
      <p:pic>
        <p:nvPicPr>
          <p:cNvPr id="2" name="Imagem 1">
            <a:extLst>
              <a:ext uri="{FF2B5EF4-FFF2-40B4-BE49-F238E27FC236}">
                <a16:creationId xmlns:a16="http://schemas.microsoft.com/office/drawing/2014/main" id="{D4125BF3-5D06-06FB-38DC-B8261A74FA0C}"/>
              </a:ext>
            </a:extLst>
          </p:cNvPr>
          <p:cNvPicPr>
            <a:picLocks noChangeAspect="1"/>
          </p:cNvPicPr>
          <p:nvPr/>
        </p:nvPicPr>
        <p:blipFill>
          <a:blip r:embed="rId4"/>
          <a:stretch>
            <a:fillRect/>
          </a:stretch>
        </p:blipFill>
        <p:spPr>
          <a:xfrm>
            <a:off x="2518929" y="62732"/>
            <a:ext cx="2132942" cy="1095295"/>
          </a:xfrm>
          <a:prstGeom prst="rect">
            <a:avLst/>
          </a:prstGeom>
        </p:spPr>
      </p:pic>
      <p:pic>
        <p:nvPicPr>
          <p:cNvPr id="3" name="Imagem 2">
            <a:extLst>
              <a:ext uri="{FF2B5EF4-FFF2-40B4-BE49-F238E27FC236}">
                <a16:creationId xmlns:a16="http://schemas.microsoft.com/office/drawing/2014/main" id="{AC530DE6-4E3B-1FB5-EC2A-56FA626209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5" name="Imagem 4">
            <a:extLst>
              <a:ext uri="{FF2B5EF4-FFF2-40B4-BE49-F238E27FC236}">
                <a16:creationId xmlns:a16="http://schemas.microsoft.com/office/drawing/2014/main" id="{02D129B5-4537-DD4B-C376-7E66F1373F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3826490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9D94575-AB03-FC0F-33B3-C2F99A4B97D2}"/>
              </a:ext>
            </a:extLst>
          </p:cNvPr>
          <p:cNvSpPr txBox="1"/>
          <p:nvPr/>
        </p:nvSpPr>
        <p:spPr>
          <a:xfrm>
            <a:off x="1766455" y="1686251"/>
            <a:ext cx="8666018" cy="4154984"/>
          </a:xfrm>
          <a:prstGeom prst="rect">
            <a:avLst/>
          </a:prstGeom>
          <a:noFill/>
        </p:spPr>
        <p:txBody>
          <a:bodyPr wrap="square">
            <a:spAutoFit/>
          </a:bodyPr>
          <a:lstStyle/>
          <a:p>
            <a:pPr algn="just"/>
            <a:r>
              <a:rPr lang="en-US" sz="2400" b="1" i="0" u="none" strike="noStrike" baseline="0" dirty="0">
                <a:solidFill>
                  <a:srgbClr val="000000"/>
                </a:solidFill>
                <a:latin typeface="Calibri" panose="020F0502020204030204" pitchFamily="34" charset="0"/>
                <a:cs typeface="Calibri" panose="020F0502020204030204" pitchFamily="34" charset="0"/>
              </a:rPr>
              <a:t>“As signatories of this Agreement, we agree on the need to reform research assessment practices. Our vision is that the assessment of research, researchers and research organizations recognizes the diverse outputs, practices and activities that maximize the quality and impact of research. This requires basing assessment primarily on </a:t>
            </a:r>
            <a:r>
              <a:rPr lang="en-US" sz="2400" b="1" i="0" u="none" strike="noStrike" baseline="0" dirty="0">
                <a:solidFill>
                  <a:srgbClr val="FF0000"/>
                </a:solidFill>
                <a:latin typeface="Calibri" panose="020F0502020204030204" pitchFamily="34" charset="0"/>
                <a:cs typeface="Calibri" panose="020F0502020204030204" pitchFamily="34" charset="0"/>
              </a:rPr>
              <a:t>qualitative</a:t>
            </a:r>
            <a:r>
              <a:rPr lang="en-US" sz="2400" b="1" i="0" u="none" strike="noStrike" baseline="0" dirty="0">
                <a:solidFill>
                  <a:srgbClr val="000000"/>
                </a:solidFill>
                <a:latin typeface="Calibri" panose="020F0502020204030204" pitchFamily="34" charset="0"/>
                <a:cs typeface="Calibri" panose="020F0502020204030204" pitchFamily="34" charset="0"/>
              </a:rPr>
              <a:t> </a:t>
            </a:r>
            <a:r>
              <a:rPr lang="en-US" sz="2400" b="1" i="0" u="none" strike="noStrike" baseline="0" dirty="0">
                <a:solidFill>
                  <a:srgbClr val="FF0000"/>
                </a:solidFill>
                <a:latin typeface="Calibri" panose="020F0502020204030204" pitchFamily="34" charset="0"/>
                <a:cs typeface="Calibri" panose="020F0502020204030204" pitchFamily="34" charset="0"/>
              </a:rPr>
              <a:t>judgement</a:t>
            </a:r>
            <a:r>
              <a:rPr lang="en-US" sz="2400" b="1" i="0" u="none" strike="noStrike" baseline="0" dirty="0">
                <a:solidFill>
                  <a:srgbClr val="000000"/>
                </a:solidFill>
                <a:latin typeface="Calibri" panose="020F0502020204030204" pitchFamily="34" charset="0"/>
                <a:cs typeface="Calibri" panose="020F0502020204030204" pitchFamily="34" charset="0"/>
              </a:rPr>
              <a:t>, for which peer review is central, supported by </a:t>
            </a:r>
            <a:r>
              <a:rPr lang="en-US" sz="2400" b="1" i="0" u="none" strike="noStrike" baseline="0" dirty="0">
                <a:solidFill>
                  <a:srgbClr val="FF0000"/>
                </a:solidFill>
                <a:latin typeface="Calibri" panose="020F0502020204030204" pitchFamily="34" charset="0"/>
                <a:cs typeface="Calibri" panose="020F0502020204030204" pitchFamily="34" charset="0"/>
              </a:rPr>
              <a:t>responsible use of quantitative indicators</a:t>
            </a:r>
            <a:r>
              <a:rPr lang="en-US" sz="2400" b="1" i="0" u="none" strike="noStrike" baseline="0" dirty="0">
                <a:solidFill>
                  <a:srgbClr val="000000"/>
                </a:solidFill>
                <a:latin typeface="Calibri" panose="020F0502020204030204" pitchFamily="34" charset="0"/>
                <a:cs typeface="Calibri" panose="020F0502020204030204" pitchFamily="34" charset="0"/>
              </a:rPr>
              <a:t>. Among other purposes, this is fundamental for: deciding which researchers to recruit, promote or reward, selecting which research proposals to fund, and identifying which research units and organizations to support.”</a:t>
            </a:r>
            <a:endParaRPr lang="pt-BR" sz="2400" b="1" dirty="0">
              <a:latin typeface="Calibri" panose="020F0502020204030204" pitchFamily="34" charset="0"/>
              <a:cs typeface="Calibri" panose="020F0502020204030204" pitchFamily="34" charset="0"/>
            </a:endParaRPr>
          </a:p>
        </p:txBody>
      </p:sp>
      <p:pic>
        <p:nvPicPr>
          <p:cNvPr id="2" name="Imagem 1">
            <a:extLst>
              <a:ext uri="{FF2B5EF4-FFF2-40B4-BE49-F238E27FC236}">
                <a16:creationId xmlns:a16="http://schemas.microsoft.com/office/drawing/2014/main" id="{D3E9F176-0807-AC4C-C268-D519E3F8E573}"/>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4" name="Imagem 3">
            <a:extLst>
              <a:ext uri="{FF2B5EF4-FFF2-40B4-BE49-F238E27FC236}">
                <a16:creationId xmlns:a16="http://schemas.microsoft.com/office/drawing/2014/main" id="{73B38DC6-35E8-284B-9C48-99A8AD133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5" name="Imagem 4">
            <a:extLst>
              <a:ext uri="{FF2B5EF4-FFF2-40B4-BE49-F238E27FC236}">
                <a16:creationId xmlns:a16="http://schemas.microsoft.com/office/drawing/2014/main" id="{F161AC85-4599-0564-C52C-80FDEA9E1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4013279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09DBC-A290-6E7E-51FE-07EC279E8EA2}"/>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204C24A3-0DD8-CC0E-E734-A11F20B626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79" y="1863386"/>
            <a:ext cx="4174919" cy="3932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aixaDeTexto 5">
            <a:extLst>
              <a:ext uri="{FF2B5EF4-FFF2-40B4-BE49-F238E27FC236}">
                <a16:creationId xmlns:a16="http://schemas.microsoft.com/office/drawing/2014/main" id="{C24CB7A3-BDFD-A07C-BCAA-6E46DB03A56E}"/>
              </a:ext>
            </a:extLst>
          </p:cNvPr>
          <p:cNvSpPr txBox="1"/>
          <p:nvPr/>
        </p:nvSpPr>
        <p:spPr>
          <a:xfrm>
            <a:off x="270904" y="5796208"/>
            <a:ext cx="5474287" cy="584775"/>
          </a:xfrm>
          <a:prstGeom prst="rect">
            <a:avLst/>
          </a:prstGeom>
          <a:noFill/>
        </p:spPr>
        <p:txBody>
          <a:bodyPr wrap="square">
            <a:spAutoFit/>
          </a:bodyPr>
          <a:lstStyle/>
          <a:p>
            <a:pPr algn="just" fontAlgn="auto">
              <a:spcBef>
                <a:spcPts val="0"/>
              </a:spcBef>
              <a:spcAft>
                <a:spcPts val="0"/>
              </a:spcAft>
              <a:defRPr/>
            </a:pPr>
            <a:r>
              <a:rPr lang="pt-BR" sz="1600" dirty="0">
                <a:latin typeface="+mn-lt"/>
                <a:cs typeface="+mn-cs"/>
              </a:rPr>
              <a:t>The “gap” </a:t>
            </a:r>
            <a:r>
              <a:rPr lang="pt-BR" sz="1600" dirty="0" err="1">
                <a:latin typeface="+mn-lt"/>
                <a:cs typeface="+mn-cs"/>
              </a:rPr>
              <a:t>between</a:t>
            </a:r>
            <a:r>
              <a:rPr lang="pt-BR" sz="1600" dirty="0">
                <a:latin typeface="+mn-lt"/>
                <a:cs typeface="+mn-cs"/>
              </a:rPr>
              <a:t> </a:t>
            </a:r>
            <a:r>
              <a:rPr lang="pt-BR" sz="1600" dirty="0" err="1">
                <a:latin typeface="+mn-lt"/>
                <a:cs typeface="+mn-cs"/>
              </a:rPr>
              <a:t>clinic</a:t>
            </a:r>
            <a:r>
              <a:rPr lang="pt-BR" sz="1600" dirty="0">
                <a:latin typeface="+mn-lt"/>
                <a:cs typeface="+mn-cs"/>
              </a:rPr>
              <a:t> and </a:t>
            </a:r>
            <a:r>
              <a:rPr lang="pt-BR" sz="1600" dirty="0" err="1">
                <a:latin typeface="+mn-lt"/>
                <a:cs typeface="+mn-cs"/>
              </a:rPr>
              <a:t>research</a:t>
            </a:r>
            <a:r>
              <a:rPr lang="pt-BR" sz="1600" dirty="0">
                <a:latin typeface="+mn-lt"/>
                <a:cs typeface="+mn-cs"/>
              </a:rPr>
              <a:t> </a:t>
            </a:r>
            <a:r>
              <a:rPr lang="pt-BR" sz="1600" dirty="0" err="1">
                <a:latin typeface="+mn-lt"/>
                <a:cs typeface="+mn-cs"/>
              </a:rPr>
              <a:t>laboratory</a:t>
            </a:r>
            <a:r>
              <a:rPr lang="pt-BR" sz="1600" dirty="0">
                <a:latin typeface="+mn-lt"/>
                <a:cs typeface="+mn-cs"/>
              </a:rPr>
              <a:t>: Crossing the </a:t>
            </a:r>
            <a:r>
              <a:rPr lang="pt-BR" sz="1600" dirty="0" err="1">
                <a:latin typeface="+mn-lt"/>
                <a:cs typeface="+mn-cs"/>
              </a:rPr>
              <a:t>valley</a:t>
            </a:r>
            <a:r>
              <a:rPr lang="pt-BR" sz="1600" dirty="0">
                <a:latin typeface="+mn-lt"/>
                <a:cs typeface="+mn-cs"/>
              </a:rPr>
              <a:t> of death. Butler, D. </a:t>
            </a:r>
            <a:r>
              <a:rPr lang="pt-BR" sz="1600" dirty="0" err="1">
                <a:latin typeface="+mn-lt"/>
                <a:cs typeface="+mn-cs"/>
              </a:rPr>
              <a:t>Nature</a:t>
            </a:r>
            <a:r>
              <a:rPr lang="pt-BR" sz="1600" dirty="0">
                <a:latin typeface="+mn-lt"/>
                <a:cs typeface="+mn-cs"/>
              </a:rPr>
              <a:t>, 453, pp. 840–842, 2008.</a:t>
            </a:r>
          </a:p>
        </p:txBody>
      </p:sp>
      <p:sp>
        <p:nvSpPr>
          <p:cNvPr id="8" name="CaixaDeTexto 1">
            <a:extLst>
              <a:ext uri="{FF2B5EF4-FFF2-40B4-BE49-F238E27FC236}">
                <a16:creationId xmlns:a16="http://schemas.microsoft.com/office/drawing/2014/main" id="{EBF592D4-2C6D-3256-B9EF-DF22505F5589}"/>
              </a:ext>
            </a:extLst>
          </p:cNvPr>
          <p:cNvSpPr txBox="1"/>
          <p:nvPr/>
        </p:nvSpPr>
        <p:spPr>
          <a:xfrm>
            <a:off x="5892538" y="2002941"/>
            <a:ext cx="5651046" cy="3785652"/>
          </a:xfrm>
          <a:prstGeom prst="rect">
            <a:avLst/>
          </a:prstGeom>
          <a:noFill/>
        </p:spPr>
        <p:txBody>
          <a:bodyPr wrap="square">
            <a:spAutoFit/>
          </a:bodyPr>
          <a:lstStyle/>
          <a:p>
            <a:pPr algn="just" fontAlgn="auto">
              <a:spcBef>
                <a:spcPts val="0"/>
              </a:spcBef>
              <a:spcAft>
                <a:spcPts val="0"/>
              </a:spcAft>
              <a:defRPr/>
            </a:pPr>
            <a:r>
              <a:rPr lang="pt-BR" sz="1600" dirty="0">
                <a:latin typeface="+mn-lt"/>
                <a:cs typeface="+mn-cs"/>
              </a:rPr>
              <a:t>Na raiz dessa “barreira”, interface entre o laboratório e a clínica – que alguns hoje denominam de “vale da morte” –  aparecem algumas causas. </a:t>
            </a:r>
            <a:r>
              <a:rPr lang="pt-BR" sz="1600" b="1" i="1" dirty="0">
                <a:latin typeface="+mn-lt"/>
                <a:cs typeface="+mn-cs"/>
              </a:rPr>
              <a:t> </a:t>
            </a:r>
          </a:p>
          <a:p>
            <a:pPr marL="342900" indent="-342900" algn="just" fontAlgn="auto">
              <a:spcBef>
                <a:spcPts val="0"/>
              </a:spcBef>
              <a:spcAft>
                <a:spcPts val="0"/>
              </a:spcAft>
              <a:buAutoNum type="arabicPeriod"/>
              <a:defRPr/>
            </a:pPr>
            <a:r>
              <a:rPr lang="pt-BR" sz="1600" b="1" i="1" dirty="0">
                <a:latin typeface="+mn-lt"/>
                <a:cs typeface="+mn-cs"/>
              </a:rPr>
              <a:t>O investigador clínico e o próprio clínico que atuam à “beira do leito” ou em ambulatórios não mais vislumbram oportunidades para levar suas observações aos pesquisadores da área básica</a:t>
            </a:r>
            <a:r>
              <a:rPr lang="pt-BR" sz="1600" b="1" dirty="0">
                <a:latin typeface="+mn-lt"/>
                <a:cs typeface="+mn-cs"/>
              </a:rPr>
              <a:t>; </a:t>
            </a:r>
          </a:p>
          <a:p>
            <a:pPr marL="342900" indent="-342900" algn="just" fontAlgn="auto">
              <a:spcBef>
                <a:spcPts val="0"/>
              </a:spcBef>
              <a:spcAft>
                <a:spcPts val="0"/>
              </a:spcAft>
              <a:buAutoNum type="arabicPeriod"/>
              <a:defRPr/>
            </a:pPr>
            <a:r>
              <a:rPr lang="pt-BR" sz="1600" b="1" dirty="0">
                <a:latin typeface="+mn-lt"/>
                <a:cs typeface="+mn-cs"/>
              </a:rPr>
              <a:t>A falta de conexão entre achados oriundos de estudos “</a:t>
            </a:r>
            <a:r>
              <a:rPr lang="pt-BR" sz="1600" b="1" i="1" dirty="0">
                <a:latin typeface="+mn-lt"/>
                <a:cs typeface="+mn-cs"/>
              </a:rPr>
              <a:t>in vitro</a:t>
            </a:r>
            <a:r>
              <a:rPr lang="pt-BR" sz="1600" b="1" dirty="0">
                <a:latin typeface="+mn-lt"/>
                <a:cs typeface="+mn-cs"/>
              </a:rPr>
              <a:t>, </a:t>
            </a:r>
            <a:r>
              <a:rPr lang="pt-BR" sz="1600" b="1" i="1" dirty="0">
                <a:latin typeface="+mn-lt"/>
                <a:cs typeface="+mn-cs"/>
              </a:rPr>
              <a:t>in vivo</a:t>
            </a:r>
            <a:r>
              <a:rPr lang="pt-BR" sz="1600" b="1" dirty="0">
                <a:latin typeface="+mn-lt"/>
                <a:cs typeface="+mn-cs"/>
              </a:rPr>
              <a:t> e </a:t>
            </a:r>
            <a:r>
              <a:rPr lang="pt-BR" sz="1600" b="1" i="1" dirty="0">
                <a:latin typeface="+mn-lt"/>
                <a:cs typeface="+mn-cs"/>
              </a:rPr>
              <a:t>in </a:t>
            </a:r>
            <a:r>
              <a:rPr lang="pt-BR" sz="1600" b="1" i="1" dirty="0" err="1">
                <a:latin typeface="+mn-lt"/>
                <a:cs typeface="+mn-cs"/>
              </a:rPr>
              <a:t>silico</a:t>
            </a:r>
            <a:r>
              <a:rPr lang="pt-BR" sz="1600" b="1" i="1" dirty="0">
                <a:latin typeface="+mn-lt"/>
                <a:cs typeface="+mn-cs"/>
              </a:rPr>
              <a:t>”</a:t>
            </a:r>
            <a:r>
              <a:rPr lang="pt-BR" sz="1600" b="1" dirty="0">
                <a:latin typeface="+mn-lt"/>
                <a:cs typeface="+mn-cs"/>
              </a:rPr>
              <a:t> e a avaliação clínica pertinente; </a:t>
            </a:r>
          </a:p>
          <a:p>
            <a:pPr marL="342900" indent="-342900" algn="just" fontAlgn="auto">
              <a:spcBef>
                <a:spcPts val="0"/>
              </a:spcBef>
              <a:spcAft>
                <a:spcPts val="0"/>
              </a:spcAft>
              <a:buAutoNum type="arabicPeriod"/>
              <a:defRPr/>
            </a:pPr>
            <a:r>
              <a:rPr lang="pt-BR" sz="1600" b="1" dirty="0">
                <a:latin typeface="+mn-lt"/>
                <a:cs typeface="+mn-cs"/>
              </a:rPr>
              <a:t>O entendimento de que resultados obtidos em modelos animais e programas de simulação não são suficientemente preditivos do que acontece em seres humanos.</a:t>
            </a:r>
          </a:p>
          <a:p>
            <a:pPr marL="342900" indent="-342900" algn="just" fontAlgn="auto">
              <a:spcBef>
                <a:spcPts val="0"/>
              </a:spcBef>
              <a:spcAft>
                <a:spcPts val="0"/>
              </a:spcAft>
              <a:buAutoNum type="arabicPeriod"/>
              <a:defRPr/>
            </a:pPr>
            <a:r>
              <a:rPr lang="pt-BR" sz="1600" b="1" dirty="0">
                <a:solidFill>
                  <a:srgbClr val="FF0000"/>
                </a:solidFill>
              </a:rPr>
              <a:t>A natureza dos processos avaliativos da pós-graduação, da pesquisa e dos pesquisadores.</a:t>
            </a:r>
          </a:p>
          <a:p>
            <a:pPr marL="342900" indent="-342900" algn="just" fontAlgn="auto">
              <a:spcBef>
                <a:spcPts val="0"/>
              </a:spcBef>
              <a:spcAft>
                <a:spcPts val="0"/>
              </a:spcAft>
              <a:buAutoNum type="arabicPeriod"/>
              <a:defRPr/>
            </a:pPr>
            <a:endParaRPr lang="pt-BR" sz="1600" b="1" dirty="0">
              <a:latin typeface="+mn-lt"/>
              <a:cs typeface="+mn-cs"/>
            </a:endParaRPr>
          </a:p>
        </p:txBody>
      </p:sp>
      <p:sp>
        <p:nvSpPr>
          <p:cNvPr id="9" name="CaixaDeTexto 8">
            <a:extLst>
              <a:ext uri="{FF2B5EF4-FFF2-40B4-BE49-F238E27FC236}">
                <a16:creationId xmlns:a16="http://schemas.microsoft.com/office/drawing/2014/main" id="{A3E0C06B-565B-72BF-A91C-0AAD48F2808B}"/>
              </a:ext>
            </a:extLst>
          </p:cNvPr>
          <p:cNvSpPr txBox="1"/>
          <p:nvPr/>
        </p:nvSpPr>
        <p:spPr>
          <a:xfrm>
            <a:off x="429424" y="1337095"/>
            <a:ext cx="11371512" cy="461665"/>
          </a:xfrm>
          <a:prstGeom prst="rect">
            <a:avLst/>
          </a:prstGeom>
          <a:noFill/>
        </p:spPr>
        <p:txBody>
          <a:bodyPr wrap="square" rtlCol="0">
            <a:spAutoFit/>
          </a:bodyPr>
          <a:lstStyle/>
          <a:p>
            <a:pPr algn="ctr"/>
            <a:r>
              <a:rPr lang="pt-BR" sz="2400" b="1" dirty="0"/>
              <a:t>Terminar com a Dissociação entre uma Descoberta e sua Apropriação pela Sociedade</a:t>
            </a:r>
          </a:p>
        </p:txBody>
      </p:sp>
      <p:pic>
        <p:nvPicPr>
          <p:cNvPr id="2" name="Imagem 1">
            <a:extLst>
              <a:ext uri="{FF2B5EF4-FFF2-40B4-BE49-F238E27FC236}">
                <a16:creationId xmlns:a16="http://schemas.microsoft.com/office/drawing/2014/main" id="{E1EE5B3B-5D20-7A7E-0985-AFCA8140786A}"/>
              </a:ext>
            </a:extLst>
          </p:cNvPr>
          <p:cNvPicPr>
            <a:picLocks noChangeAspect="1"/>
          </p:cNvPicPr>
          <p:nvPr/>
        </p:nvPicPr>
        <p:blipFill>
          <a:blip r:embed="rId3"/>
          <a:stretch>
            <a:fillRect/>
          </a:stretch>
        </p:blipFill>
        <p:spPr>
          <a:xfrm>
            <a:off x="2518929" y="62732"/>
            <a:ext cx="2132942" cy="1095295"/>
          </a:xfrm>
          <a:prstGeom prst="rect">
            <a:avLst/>
          </a:prstGeom>
        </p:spPr>
      </p:pic>
      <p:pic>
        <p:nvPicPr>
          <p:cNvPr id="3" name="Imagem 2">
            <a:extLst>
              <a:ext uri="{FF2B5EF4-FFF2-40B4-BE49-F238E27FC236}">
                <a16:creationId xmlns:a16="http://schemas.microsoft.com/office/drawing/2014/main" id="{0CBA65D2-B27A-6714-5814-08BB305C8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4" name="Imagem 3">
            <a:extLst>
              <a:ext uri="{FF2B5EF4-FFF2-40B4-BE49-F238E27FC236}">
                <a16:creationId xmlns:a16="http://schemas.microsoft.com/office/drawing/2014/main" id="{45FBB5E0-C6BE-CA10-3C5C-4B454EB925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388569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7FC655B-74EA-64BC-B912-4553ABB45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8394" y="2458528"/>
            <a:ext cx="3448347" cy="1600169"/>
          </a:xfrm>
          <a:prstGeom prst="rect">
            <a:avLst/>
          </a:prstGeom>
        </p:spPr>
      </p:pic>
      <p:grpSp>
        <p:nvGrpSpPr>
          <p:cNvPr id="6" name="Agrupar 5">
            <a:extLst>
              <a:ext uri="{FF2B5EF4-FFF2-40B4-BE49-F238E27FC236}">
                <a16:creationId xmlns:a16="http://schemas.microsoft.com/office/drawing/2014/main" id="{3D793134-7730-B8EF-2270-7C47A1706F1B}"/>
              </a:ext>
            </a:extLst>
          </p:cNvPr>
          <p:cNvGrpSpPr/>
          <p:nvPr/>
        </p:nvGrpSpPr>
        <p:grpSpPr>
          <a:xfrm>
            <a:off x="1789077" y="2665562"/>
            <a:ext cx="2843028" cy="1411138"/>
            <a:chOff x="1789077" y="2665562"/>
            <a:chExt cx="2843028" cy="1411138"/>
          </a:xfrm>
        </p:grpSpPr>
        <p:pic>
          <p:nvPicPr>
            <p:cNvPr id="1026" name="Picture 2" descr="Manual_do_Aluno_Fisclinex - CORRIGIDO.cdr">
              <a:extLst>
                <a:ext uri="{FF2B5EF4-FFF2-40B4-BE49-F238E27FC236}">
                  <a16:creationId xmlns:a16="http://schemas.microsoft.com/office/drawing/2014/main" id="{6E7AD71A-2EED-B1B6-94D7-972A02052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077" y="2665562"/>
              <a:ext cx="2843028" cy="1411138"/>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958C7181-AE18-CA2E-BD24-59821C3F1D28}"/>
                </a:ext>
              </a:extLst>
            </p:cNvPr>
            <p:cNvSpPr txBox="1"/>
            <p:nvPr/>
          </p:nvSpPr>
          <p:spPr>
            <a:xfrm>
              <a:off x="3062383" y="3689365"/>
              <a:ext cx="654346" cy="369332"/>
            </a:xfrm>
            <a:prstGeom prst="rect">
              <a:avLst/>
            </a:prstGeom>
            <a:noFill/>
          </p:spPr>
          <p:txBody>
            <a:bodyPr wrap="none" rtlCol="0">
              <a:spAutoFit/>
            </a:bodyPr>
            <a:lstStyle/>
            <a:p>
              <a:r>
                <a:rPr lang="pt-BR" b="1" dirty="0"/>
                <a:t>UERJ</a:t>
              </a:r>
            </a:p>
          </p:txBody>
        </p:sp>
        <p:pic>
          <p:nvPicPr>
            <p:cNvPr id="4" name="Imagem 3">
              <a:extLst>
                <a:ext uri="{FF2B5EF4-FFF2-40B4-BE49-F238E27FC236}">
                  <a16:creationId xmlns:a16="http://schemas.microsoft.com/office/drawing/2014/main" id="{7701DAE1-D03D-110A-21DA-8A2D28B866D0}"/>
                </a:ext>
              </a:extLst>
            </p:cNvPr>
            <p:cNvPicPr>
              <a:picLocks noChangeAspect="1"/>
            </p:cNvPicPr>
            <p:nvPr/>
          </p:nvPicPr>
          <p:blipFill>
            <a:blip r:embed="rId4"/>
            <a:stretch>
              <a:fillRect/>
            </a:stretch>
          </p:blipFill>
          <p:spPr>
            <a:xfrm>
              <a:off x="3728044" y="3769746"/>
              <a:ext cx="230501" cy="230501"/>
            </a:xfrm>
            <a:prstGeom prst="rect">
              <a:avLst/>
            </a:prstGeom>
          </p:spPr>
        </p:pic>
      </p:grpSp>
      <p:sp>
        <p:nvSpPr>
          <p:cNvPr id="5" name="CaixaDeTexto 4">
            <a:extLst>
              <a:ext uri="{FF2B5EF4-FFF2-40B4-BE49-F238E27FC236}">
                <a16:creationId xmlns:a16="http://schemas.microsoft.com/office/drawing/2014/main" id="{87D411E4-3C8D-7B72-1A05-DD11668562A6}"/>
              </a:ext>
            </a:extLst>
          </p:cNvPr>
          <p:cNvSpPr txBox="1"/>
          <p:nvPr/>
        </p:nvSpPr>
        <p:spPr>
          <a:xfrm>
            <a:off x="310553" y="1343419"/>
            <a:ext cx="11585276" cy="400110"/>
          </a:xfrm>
          <a:prstGeom prst="rect">
            <a:avLst/>
          </a:prstGeom>
          <a:noFill/>
        </p:spPr>
        <p:txBody>
          <a:bodyPr wrap="square" rtlCol="0">
            <a:spAutoFit/>
          </a:bodyPr>
          <a:lstStyle/>
          <a:p>
            <a:r>
              <a:rPr lang="pt-BR" sz="2000" b="1" dirty="0"/>
              <a:t>Duas Iniciativas Translacionais de Pós-Graduação na Área das Ciências da Saúde no Estado do Rio de Janeiro</a:t>
            </a:r>
            <a:r>
              <a:rPr lang="pt-BR" dirty="0"/>
              <a:t>  </a:t>
            </a:r>
          </a:p>
        </p:txBody>
      </p:sp>
      <p:pic>
        <p:nvPicPr>
          <p:cNvPr id="7" name="Imagem 6">
            <a:extLst>
              <a:ext uri="{FF2B5EF4-FFF2-40B4-BE49-F238E27FC236}">
                <a16:creationId xmlns:a16="http://schemas.microsoft.com/office/drawing/2014/main" id="{10FE346A-79DB-696B-2B4A-28C69D7776AF}"/>
              </a:ext>
            </a:extLst>
          </p:cNvPr>
          <p:cNvPicPr>
            <a:picLocks noChangeAspect="1"/>
          </p:cNvPicPr>
          <p:nvPr/>
        </p:nvPicPr>
        <p:blipFill>
          <a:blip r:embed="rId5"/>
          <a:stretch>
            <a:fillRect/>
          </a:stretch>
        </p:blipFill>
        <p:spPr>
          <a:xfrm>
            <a:off x="2518929" y="62732"/>
            <a:ext cx="2132942" cy="1095295"/>
          </a:xfrm>
          <a:prstGeom prst="rect">
            <a:avLst/>
          </a:prstGeom>
        </p:spPr>
      </p:pic>
      <p:pic>
        <p:nvPicPr>
          <p:cNvPr id="9" name="Imagem 8">
            <a:extLst>
              <a:ext uri="{FF2B5EF4-FFF2-40B4-BE49-F238E27FC236}">
                <a16:creationId xmlns:a16="http://schemas.microsoft.com/office/drawing/2014/main" id="{2906A309-2879-19BC-23DF-9B9F5B36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14" name="Imagem 13">
            <a:extLst>
              <a:ext uri="{FF2B5EF4-FFF2-40B4-BE49-F238E27FC236}">
                <a16:creationId xmlns:a16="http://schemas.microsoft.com/office/drawing/2014/main" id="{221B88F0-0AA1-C595-51C0-162A5C730E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28835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38C8FA6-146C-9956-3F63-8C0FAC253F47}"/>
              </a:ext>
            </a:extLst>
          </p:cNvPr>
          <p:cNvPicPr>
            <a:picLocks noChangeAspect="1"/>
          </p:cNvPicPr>
          <p:nvPr/>
        </p:nvPicPr>
        <p:blipFill rotWithShape="1">
          <a:blip r:embed="rId2"/>
          <a:srcRect l="27807" t="38742" r="45519" b="34214"/>
          <a:stretch/>
        </p:blipFill>
        <p:spPr>
          <a:xfrm>
            <a:off x="7254823" y="4157802"/>
            <a:ext cx="3131382" cy="1785800"/>
          </a:xfrm>
          <a:prstGeom prst="rect">
            <a:avLst/>
          </a:prstGeom>
        </p:spPr>
      </p:pic>
      <p:sp>
        <p:nvSpPr>
          <p:cNvPr id="4" name="CaixaDeTexto 3">
            <a:extLst>
              <a:ext uri="{FF2B5EF4-FFF2-40B4-BE49-F238E27FC236}">
                <a16:creationId xmlns:a16="http://schemas.microsoft.com/office/drawing/2014/main" id="{AC04934C-D467-B277-5A60-4E5A2A7E0552}"/>
              </a:ext>
            </a:extLst>
          </p:cNvPr>
          <p:cNvSpPr txBox="1"/>
          <p:nvPr/>
        </p:nvSpPr>
        <p:spPr>
          <a:xfrm>
            <a:off x="481966" y="2363638"/>
            <a:ext cx="5407010" cy="1200329"/>
          </a:xfrm>
          <a:prstGeom prst="rect">
            <a:avLst/>
          </a:prstGeom>
          <a:noFill/>
        </p:spPr>
        <p:txBody>
          <a:bodyPr wrap="square" rtlCol="0">
            <a:spAutoFit/>
          </a:bodyPr>
          <a:lstStyle/>
          <a:p>
            <a:pPr algn="just"/>
            <a:r>
              <a:rPr lang="pt-BR" sz="2400" b="1" dirty="0"/>
              <a:t>Assinatura do </a:t>
            </a:r>
            <a:r>
              <a:rPr lang="pt-BR" sz="2400" b="1" i="1" dirty="0" err="1"/>
              <a:t>Agreement</a:t>
            </a:r>
            <a:r>
              <a:rPr lang="pt-BR" sz="2400" b="1" dirty="0"/>
              <a:t> pela FAPERJ e as Instituições Científicas e Tecnológicas do Estado do Rio de Janeiro</a:t>
            </a:r>
          </a:p>
        </p:txBody>
      </p:sp>
      <p:sp>
        <p:nvSpPr>
          <p:cNvPr id="5" name="CaixaDeTexto 4">
            <a:extLst>
              <a:ext uri="{FF2B5EF4-FFF2-40B4-BE49-F238E27FC236}">
                <a16:creationId xmlns:a16="http://schemas.microsoft.com/office/drawing/2014/main" id="{7CA6AFA6-C8DA-B7C5-64DD-4E78B97695A0}"/>
              </a:ext>
            </a:extLst>
          </p:cNvPr>
          <p:cNvSpPr txBox="1"/>
          <p:nvPr/>
        </p:nvSpPr>
        <p:spPr>
          <a:xfrm>
            <a:off x="6322014" y="2363645"/>
            <a:ext cx="5530655" cy="1200329"/>
          </a:xfrm>
          <a:prstGeom prst="rect">
            <a:avLst/>
          </a:prstGeom>
          <a:noFill/>
        </p:spPr>
        <p:txBody>
          <a:bodyPr wrap="square" rtlCol="0">
            <a:spAutoFit/>
          </a:bodyPr>
          <a:lstStyle/>
          <a:p>
            <a:r>
              <a:rPr lang="pt-BR" sz="2400" b="1" dirty="0"/>
              <a:t>Organização do Movimento Estadual pela Ampliação do Número de Bolsas de Pós-Graduação </a:t>
            </a:r>
          </a:p>
        </p:txBody>
      </p:sp>
      <p:sp>
        <p:nvSpPr>
          <p:cNvPr id="6" name="CaixaDeTexto 5">
            <a:extLst>
              <a:ext uri="{FF2B5EF4-FFF2-40B4-BE49-F238E27FC236}">
                <a16:creationId xmlns:a16="http://schemas.microsoft.com/office/drawing/2014/main" id="{786D1EEF-609E-ADDF-4659-4940FDDD1579}"/>
              </a:ext>
            </a:extLst>
          </p:cNvPr>
          <p:cNvSpPr txBox="1"/>
          <p:nvPr/>
        </p:nvSpPr>
        <p:spPr>
          <a:xfrm>
            <a:off x="510716" y="4433975"/>
            <a:ext cx="5407009" cy="1200329"/>
          </a:xfrm>
          <a:prstGeom prst="rect">
            <a:avLst/>
          </a:prstGeom>
          <a:noFill/>
        </p:spPr>
        <p:txBody>
          <a:bodyPr wrap="square" rtlCol="0">
            <a:spAutoFit/>
          </a:bodyPr>
          <a:lstStyle/>
          <a:p>
            <a:r>
              <a:rPr lang="pt-BR" sz="2400" b="1" dirty="0"/>
              <a:t>Recomposição do orçamento da CAPES para os níveis (corrigidos) de 2015: R$ 7,1 bilhões</a:t>
            </a:r>
          </a:p>
        </p:txBody>
      </p:sp>
      <p:sp>
        <p:nvSpPr>
          <p:cNvPr id="7" name="CaixaDeTexto 6">
            <a:extLst>
              <a:ext uri="{FF2B5EF4-FFF2-40B4-BE49-F238E27FC236}">
                <a16:creationId xmlns:a16="http://schemas.microsoft.com/office/drawing/2014/main" id="{2544DD3C-1C47-BEFE-B8E1-B2B1B6B18202}"/>
              </a:ext>
            </a:extLst>
          </p:cNvPr>
          <p:cNvSpPr txBox="1"/>
          <p:nvPr/>
        </p:nvSpPr>
        <p:spPr>
          <a:xfrm>
            <a:off x="1794294" y="1436260"/>
            <a:ext cx="8591910" cy="523220"/>
          </a:xfrm>
          <a:prstGeom prst="rect">
            <a:avLst/>
          </a:prstGeom>
          <a:noFill/>
        </p:spPr>
        <p:txBody>
          <a:bodyPr wrap="square" rtlCol="0">
            <a:spAutoFit/>
          </a:bodyPr>
          <a:lstStyle/>
          <a:p>
            <a:pPr algn="ctr"/>
            <a:r>
              <a:rPr lang="pt-BR" sz="2800" b="1" dirty="0"/>
              <a:t>Propostas para a Discussão</a:t>
            </a:r>
          </a:p>
        </p:txBody>
      </p:sp>
      <p:pic>
        <p:nvPicPr>
          <p:cNvPr id="9" name="Imagem 8">
            <a:extLst>
              <a:ext uri="{FF2B5EF4-FFF2-40B4-BE49-F238E27FC236}">
                <a16:creationId xmlns:a16="http://schemas.microsoft.com/office/drawing/2014/main" id="{C2A6EBE1-CC53-668C-5D24-1B95503AEAFF}"/>
              </a:ext>
            </a:extLst>
          </p:cNvPr>
          <p:cNvPicPr>
            <a:picLocks noChangeAspect="1"/>
          </p:cNvPicPr>
          <p:nvPr/>
        </p:nvPicPr>
        <p:blipFill>
          <a:blip r:embed="rId3"/>
          <a:stretch>
            <a:fillRect/>
          </a:stretch>
        </p:blipFill>
        <p:spPr>
          <a:xfrm>
            <a:off x="2518929" y="62732"/>
            <a:ext cx="2132942" cy="1095295"/>
          </a:xfrm>
          <a:prstGeom prst="rect">
            <a:avLst/>
          </a:prstGeom>
        </p:spPr>
      </p:pic>
      <p:pic>
        <p:nvPicPr>
          <p:cNvPr id="14" name="Imagem 13">
            <a:extLst>
              <a:ext uri="{FF2B5EF4-FFF2-40B4-BE49-F238E27FC236}">
                <a16:creationId xmlns:a16="http://schemas.microsoft.com/office/drawing/2014/main" id="{EB869B57-544D-2884-3EEC-97DF6E88F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15" name="Imagem 14">
            <a:extLst>
              <a:ext uri="{FF2B5EF4-FFF2-40B4-BE49-F238E27FC236}">
                <a16:creationId xmlns:a16="http://schemas.microsoft.com/office/drawing/2014/main" id="{101101A3-C2D5-1EF2-58BB-33F93B03C9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263475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9BD5D-9FE1-9AED-7D87-1E996D06D32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0CA05AF5-94F1-3B85-8296-7E0D3A2586DB}"/>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3" name="Imagem 2">
            <a:extLst>
              <a:ext uri="{FF2B5EF4-FFF2-40B4-BE49-F238E27FC236}">
                <a16:creationId xmlns:a16="http://schemas.microsoft.com/office/drawing/2014/main" id="{9DD206EA-E6C4-64F7-15E6-EAF1446A6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4" name="Imagem 3">
            <a:extLst>
              <a:ext uri="{FF2B5EF4-FFF2-40B4-BE49-F238E27FC236}">
                <a16:creationId xmlns:a16="http://schemas.microsoft.com/office/drawing/2014/main" id="{44E1B368-4201-93B6-EFA7-591567EACB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332774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view - Science: The Endless Frontier">
            <a:extLst>
              <a:ext uri="{FF2B5EF4-FFF2-40B4-BE49-F238E27FC236}">
                <a16:creationId xmlns:a16="http://schemas.microsoft.com/office/drawing/2014/main" id="{8FDFA33F-6F11-D8A8-D452-663ACE588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043" y="3839659"/>
            <a:ext cx="1749600" cy="26362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nnevar Bush – Wikipédia, a enciclopédia livre">
            <a:extLst>
              <a:ext uri="{FF2B5EF4-FFF2-40B4-BE49-F238E27FC236}">
                <a16:creationId xmlns:a16="http://schemas.microsoft.com/office/drawing/2014/main" id="{95F65A01-CCA9-61DE-977D-15CA70774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3515"/>
            <a:ext cx="3224202" cy="25360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bert Oppenheimer: quem foi o cientista &quot;pai&quot; da bomba atômica? | História  | Galileu">
            <a:extLst>
              <a:ext uri="{FF2B5EF4-FFF2-40B4-BE49-F238E27FC236}">
                <a16:creationId xmlns:a16="http://schemas.microsoft.com/office/drawing/2014/main" id="{9104575B-D590-AAA4-8FCD-E0CD2529E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643" y="3853515"/>
            <a:ext cx="3381376" cy="25360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78 anos da devastação de Nagasaki pela bomba atômica">
            <a:extLst>
              <a:ext uri="{FF2B5EF4-FFF2-40B4-BE49-F238E27FC236}">
                <a16:creationId xmlns:a16="http://schemas.microsoft.com/office/drawing/2014/main" id="{DCCFFB87-3C8B-27F5-1496-8FB0D08480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9439" y="3839659"/>
            <a:ext cx="3695579" cy="2537537"/>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AD23AD10-DDC7-D9C2-F349-F2E4F679FCF0}"/>
              </a:ext>
            </a:extLst>
          </p:cNvPr>
          <p:cNvSpPr txBox="1"/>
          <p:nvPr/>
        </p:nvSpPr>
        <p:spPr>
          <a:xfrm>
            <a:off x="152400" y="1717974"/>
            <a:ext cx="11887199" cy="1077218"/>
          </a:xfrm>
          <a:prstGeom prst="rect">
            <a:avLst/>
          </a:prstGeom>
          <a:noFill/>
        </p:spPr>
        <p:txBody>
          <a:bodyPr wrap="square" rtlCol="0">
            <a:spAutoFit/>
          </a:bodyPr>
          <a:lstStyle/>
          <a:p>
            <a:pPr algn="ctr"/>
            <a:r>
              <a:rPr lang="pt-BR" sz="3200" b="1" dirty="0">
                <a:cs typeface="Arial" panose="020B0604020202020204" pitchFamily="34" charset="0"/>
              </a:rPr>
              <a:t>Ciência nos anos 1930-1940</a:t>
            </a:r>
          </a:p>
          <a:p>
            <a:pPr algn="ctr"/>
            <a:r>
              <a:rPr lang="pt-BR" sz="3200" b="1" dirty="0">
                <a:cs typeface="Arial" panose="020B0604020202020204" pitchFamily="34" charset="0"/>
              </a:rPr>
              <a:t>Numa nação que se perfilava como dominante no cenário mundial</a:t>
            </a:r>
          </a:p>
        </p:txBody>
      </p:sp>
      <p:pic>
        <p:nvPicPr>
          <p:cNvPr id="2" name="Imagem 1">
            <a:extLst>
              <a:ext uri="{FF2B5EF4-FFF2-40B4-BE49-F238E27FC236}">
                <a16:creationId xmlns:a16="http://schemas.microsoft.com/office/drawing/2014/main" id="{B892D66F-575E-EFBE-27FF-E561EB1A4B2E}"/>
              </a:ext>
            </a:extLst>
          </p:cNvPr>
          <p:cNvPicPr>
            <a:picLocks noChangeAspect="1"/>
          </p:cNvPicPr>
          <p:nvPr/>
        </p:nvPicPr>
        <p:blipFill>
          <a:blip r:embed="rId6"/>
          <a:stretch>
            <a:fillRect/>
          </a:stretch>
        </p:blipFill>
        <p:spPr>
          <a:xfrm>
            <a:off x="2518929" y="62732"/>
            <a:ext cx="2132942" cy="1095295"/>
          </a:xfrm>
          <a:prstGeom prst="rect">
            <a:avLst/>
          </a:prstGeom>
        </p:spPr>
      </p:pic>
      <p:pic>
        <p:nvPicPr>
          <p:cNvPr id="3" name="Imagem 2">
            <a:extLst>
              <a:ext uri="{FF2B5EF4-FFF2-40B4-BE49-F238E27FC236}">
                <a16:creationId xmlns:a16="http://schemas.microsoft.com/office/drawing/2014/main" id="{E68DF981-2BA2-BB67-B3A4-A23582C9A2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5" name="Imagem 4">
            <a:extLst>
              <a:ext uri="{FF2B5EF4-FFF2-40B4-BE49-F238E27FC236}">
                <a16:creationId xmlns:a16="http://schemas.microsoft.com/office/drawing/2014/main" id="{28407F7A-98F4-0B41-BF52-767BF7E3EF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175999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A0818BF5-D29B-D571-A6FB-5728277BB326}"/>
              </a:ext>
            </a:extLst>
          </p:cNvPr>
          <p:cNvSpPr txBox="1"/>
          <p:nvPr/>
        </p:nvSpPr>
        <p:spPr>
          <a:xfrm>
            <a:off x="1768415" y="1639017"/>
            <a:ext cx="8652293" cy="461665"/>
          </a:xfrm>
          <a:prstGeom prst="rect">
            <a:avLst/>
          </a:prstGeom>
          <a:noFill/>
        </p:spPr>
        <p:txBody>
          <a:bodyPr wrap="square" rtlCol="0">
            <a:spAutoFit/>
          </a:bodyPr>
          <a:lstStyle/>
          <a:p>
            <a:pPr algn="ctr"/>
            <a:r>
              <a:rPr lang="pt-BR" sz="2400" b="1" dirty="0"/>
              <a:t>As Quatro Obras Inacabadas de Nossa História</a:t>
            </a:r>
          </a:p>
        </p:txBody>
      </p:sp>
      <p:sp>
        <p:nvSpPr>
          <p:cNvPr id="7" name="CaixaDeTexto 6">
            <a:extLst>
              <a:ext uri="{FF2B5EF4-FFF2-40B4-BE49-F238E27FC236}">
                <a16:creationId xmlns:a16="http://schemas.microsoft.com/office/drawing/2014/main" id="{1609A6CA-8231-B74F-BE93-DA7012A2C229}"/>
              </a:ext>
            </a:extLst>
          </p:cNvPr>
          <p:cNvSpPr txBox="1"/>
          <p:nvPr/>
        </p:nvSpPr>
        <p:spPr>
          <a:xfrm>
            <a:off x="1759789" y="1940943"/>
            <a:ext cx="184731" cy="369332"/>
          </a:xfrm>
          <a:prstGeom prst="rect">
            <a:avLst/>
          </a:prstGeom>
          <a:noFill/>
        </p:spPr>
        <p:txBody>
          <a:bodyPr wrap="none" rtlCol="0">
            <a:spAutoFit/>
          </a:bodyPr>
          <a:lstStyle/>
          <a:p>
            <a:endParaRPr lang="pt-BR" dirty="0"/>
          </a:p>
        </p:txBody>
      </p:sp>
      <p:sp>
        <p:nvSpPr>
          <p:cNvPr id="12" name="CaixaDeTexto 11">
            <a:extLst>
              <a:ext uri="{FF2B5EF4-FFF2-40B4-BE49-F238E27FC236}">
                <a16:creationId xmlns:a16="http://schemas.microsoft.com/office/drawing/2014/main" id="{FFE461E2-FEB9-4E8A-B454-C8657AB316C6}"/>
              </a:ext>
            </a:extLst>
          </p:cNvPr>
          <p:cNvSpPr txBox="1"/>
          <p:nvPr/>
        </p:nvSpPr>
        <p:spPr>
          <a:xfrm>
            <a:off x="1765547" y="2878338"/>
            <a:ext cx="8652293" cy="400110"/>
          </a:xfrm>
          <a:prstGeom prst="rect">
            <a:avLst/>
          </a:prstGeom>
          <a:noFill/>
        </p:spPr>
        <p:txBody>
          <a:bodyPr wrap="square" rtlCol="0">
            <a:spAutoFit/>
          </a:bodyPr>
          <a:lstStyle/>
          <a:p>
            <a:pPr algn="ctr"/>
            <a:r>
              <a:rPr lang="pt-BR" sz="2000" b="1" dirty="0"/>
              <a:t>A Proclamação da República</a:t>
            </a:r>
          </a:p>
        </p:txBody>
      </p:sp>
      <p:sp>
        <p:nvSpPr>
          <p:cNvPr id="13" name="CaixaDeTexto 12">
            <a:extLst>
              <a:ext uri="{FF2B5EF4-FFF2-40B4-BE49-F238E27FC236}">
                <a16:creationId xmlns:a16="http://schemas.microsoft.com/office/drawing/2014/main" id="{3E7C3FBF-F374-0260-041C-D04DA6532F8C}"/>
              </a:ext>
            </a:extLst>
          </p:cNvPr>
          <p:cNvSpPr txBox="1"/>
          <p:nvPr/>
        </p:nvSpPr>
        <p:spPr>
          <a:xfrm>
            <a:off x="1762679" y="3625950"/>
            <a:ext cx="8652293" cy="400110"/>
          </a:xfrm>
          <a:prstGeom prst="rect">
            <a:avLst/>
          </a:prstGeom>
          <a:noFill/>
        </p:spPr>
        <p:txBody>
          <a:bodyPr wrap="square" rtlCol="0">
            <a:spAutoFit/>
          </a:bodyPr>
          <a:lstStyle/>
          <a:p>
            <a:pPr algn="ctr"/>
            <a:r>
              <a:rPr lang="pt-BR" sz="2000" b="1" dirty="0"/>
              <a:t>A Abolição da Escravatura</a:t>
            </a:r>
          </a:p>
        </p:txBody>
      </p:sp>
      <p:sp>
        <p:nvSpPr>
          <p:cNvPr id="14" name="CaixaDeTexto 13">
            <a:extLst>
              <a:ext uri="{FF2B5EF4-FFF2-40B4-BE49-F238E27FC236}">
                <a16:creationId xmlns:a16="http://schemas.microsoft.com/office/drawing/2014/main" id="{6E91E732-8C89-B1F6-07B1-85BC0A20AF99}"/>
              </a:ext>
            </a:extLst>
          </p:cNvPr>
          <p:cNvSpPr txBox="1"/>
          <p:nvPr/>
        </p:nvSpPr>
        <p:spPr>
          <a:xfrm>
            <a:off x="1742553" y="4304536"/>
            <a:ext cx="8652293" cy="400110"/>
          </a:xfrm>
          <a:prstGeom prst="rect">
            <a:avLst/>
          </a:prstGeom>
          <a:noFill/>
        </p:spPr>
        <p:txBody>
          <a:bodyPr wrap="square" rtlCol="0">
            <a:spAutoFit/>
          </a:bodyPr>
          <a:lstStyle/>
          <a:p>
            <a:pPr algn="ctr"/>
            <a:r>
              <a:rPr lang="pt-BR" sz="2000" b="1" dirty="0"/>
              <a:t>A Consolidação do Sistema Federativo</a:t>
            </a:r>
          </a:p>
        </p:txBody>
      </p:sp>
      <p:sp>
        <p:nvSpPr>
          <p:cNvPr id="15" name="CaixaDeTexto 14">
            <a:extLst>
              <a:ext uri="{FF2B5EF4-FFF2-40B4-BE49-F238E27FC236}">
                <a16:creationId xmlns:a16="http://schemas.microsoft.com/office/drawing/2014/main" id="{981684B1-E21B-1698-1FD5-A3AD4C476E82}"/>
              </a:ext>
            </a:extLst>
          </p:cNvPr>
          <p:cNvSpPr txBox="1"/>
          <p:nvPr/>
        </p:nvSpPr>
        <p:spPr>
          <a:xfrm>
            <a:off x="1739685" y="5026252"/>
            <a:ext cx="8652293" cy="400110"/>
          </a:xfrm>
          <a:prstGeom prst="rect">
            <a:avLst/>
          </a:prstGeom>
          <a:noFill/>
        </p:spPr>
        <p:txBody>
          <a:bodyPr wrap="square" rtlCol="0">
            <a:spAutoFit/>
          </a:bodyPr>
          <a:lstStyle/>
          <a:p>
            <a:pPr algn="ctr"/>
            <a:r>
              <a:rPr lang="pt-BR" sz="2000" b="1" dirty="0">
                <a:solidFill>
                  <a:srgbClr val="FF0000"/>
                </a:solidFill>
              </a:rPr>
              <a:t>O Exercício Pleno da Soberania Nacional</a:t>
            </a:r>
          </a:p>
        </p:txBody>
      </p:sp>
      <p:pic>
        <p:nvPicPr>
          <p:cNvPr id="2" name="Imagem 1">
            <a:extLst>
              <a:ext uri="{FF2B5EF4-FFF2-40B4-BE49-F238E27FC236}">
                <a16:creationId xmlns:a16="http://schemas.microsoft.com/office/drawing/2014/main" id="{F4BEA3BB-F66C-E235-DE87-A350A1A54100}"/>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3" name="Imagem 2">
            <a:extLst>
              <a:ext uri="{FF2B5EF4-FFF2-40B4-BE49-F238E27FC236}">
                <a16:creationId xmlns:a16="http://schemas.microsoft.com/office/drawing/2014/main" id="{BA73F4C1-C81A-46D9-AF63-2F08431F6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4" name="Imagem 3">
            <a:extLst>
              <a:ext uri="{FF2B5EF4-FFF2-40B4-BE49-F238E27FC236}">
                <a16:creationId xmlns:a16="http://schemas.microsoft.com/office/drawing/2014/main" id="{31A1426D-3962-EBA6-A10F-2329DE358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256207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24809EA-A67E-D232-3A24-48BD0BB6848E}"/>
              </a:ext>
            </a:extLst>
          </p:cNvPr>
          <p:cNvSpPr txBox="1"/>
          <p:nvPr/>
        </p:nvSpPr>
        <p:spPr>
          <a:xfrm>
            <a:off x="1059872" y="1142995"/>
            <a:ext cx="10068791" cy="6555641"/>
          </a:xfrm>
          <a:prstGeom prst="rect">
            <a:avLst/>
          </a:prstGeom>
          <a:noFill/>
        </p:spPr>
        <p:txBody>
          <a:bodyPr wrap="square" rtlCol="0">
            <a:spAutoFit/>
          </a:bodyPr>
          <a:lstStyle/>
          <a:p>
            <a:pPr algn="ctr"/>
            <a:r>
              <a:rPr lang="pt-BR" sz="2800" b="1" dirty="0">
                <a:solidFill>
                  <a:schemeClr val="accent6">
                    <a:lumMod val="75000"/>
                  </a:schemeClr>
                </a:solidFill>
              </a:rPr>
              <a:t>Pós-Graduação e a CAPES no Brasil</a:t>
            </a:r>
          </a:p>
          <a:p>
            <a:pPr algn="ctr"/>
            <a:endParaRPr lang="pt-BR" sz="2800" b="1" dirty="0"/>
          </a:p>
          <a:p>
            <a:pPr marL="457200" indent="-457200">
              <a:buFont typeface="Arial" panose="020B0604020202020204" pitchFamily="34" charset="0"/>
              <a:buChar char="•"/>
            </a:pPr>
            <a:r>
              <a:rPr lang="pt-BR" sz="2000" b="1" dirty="0">
                <a:solidFill>
                  <a:srgbClr val="FF0000"/>
                </a:solidFill>
              </a:rPr>
              <a:t>Julho 11, 1951</a:t>
            </a:r>
            <a:r>
              <a:rPr lang="pt-BR" sz="2000" b="1" dirty="0"/>
              <a:t>: Fundação da Campanha Nacional de Pessoal de Nível Superior (CAPES) por Anísio Teixeira 1900–1971 (Escolas Públicas + CAPES + Universidade de Brasília).</a:t>
            </a:r>
          </a:p>
          <a:p>
            <a:pPr marL="457200" indent="-457200">
              <a:buFont typeface="Arial" panose="020B0604020202020204" pitchFamily="34" charset="0"/>
              <a:buChar char="•"/>
            </a:pPr>
            <a:endParaRPr lang="pt-BR" sz="2000" b="1" dirty="0"/>
          </a:p>
          <a:p>
            <a:pPr marL="457200" indent="-457200">
              <a:buFont typeface="Arial" panose="020B0604020202020204" pitchFamily="34" charset="0"/>
              <a:buChar char="•"/>
            </a:pPr>
            <a:r>
              <a:rPr lang="pt-BR" sz="2000" b="1" dirty="0"/>
              <a:t>Marco fundador da Pós-Graduação </a:t>
            </a:r>
            <a:r>
              <a:rPr lang="pt-BR" sz="2000" b="1" i="1" dirty="0"/>
              <a:t>Stricto Sensu </a:t>
            </a:r>
            <a:r>
              <a:rPr lang="pt-BR" sz="2000" b="1" dirty="0"/>
              <a:t>no Brasil. Mestrado e Doutorado. Desempenha, há mais de 70 anos, um papel fundamental no  desenvolvimento da Pós-Graduação em todos os Estados da Federação.</a:t>
            </a:r>
          </a:p>
          <a:p>
            <a:pPr marL="457200" indent="-457200">
              <a:buFont typeface="Arial" panose="020B0604020202020204" pitchFamily="34" charset="0"/>
              <a:buChar char="•"/>
            </a:pPr>
            <a:endParaRPr lang="pt-BR" sz="2000" b="1" dirty="0"/>
          </a:p>
          <a:p>
            <a:pPr marL="457200" indent="-457200">
              <a:buFont typeface="Arial" panose="020B0604020202020204" pitchFamily="34" charset="0"/>
              <a:buChar char="•"/>
            </a:pPr>
            <a:r>
              <a:rPr lang="pt-BR" sz="2000" b="1" dirty="0"/>
              <a:t>Anos seguintes: Cursos de Aperfeiçoamento.</a:t>
            </a:r>
          </a:p>
          <a:p>
            <a:pPr marL="457200" indent="-457200">
              <a:buFont typeface="Arial" panose="020B0604020202020204" pitchFamily="34" charset="0"/>
              <a:buChar char="•"/>
            </a:pPr>
            <a:endParaRPr lang="pt-BR" sz="2000" b="1" dirty="0"/>
          </a:p>
          <a:p>
            <a:pPr marL="457200" indent="-457200">
              <a:buFont typeface="Arial" panose="020B0604020202020204" pitchFamily="34" charset="0"/>
              <a:buChar char="•"/>
            </a:pPr>
            <a:r>
              <a:rPr lang="pt-BR" sz="2000" b="1" dirty="0">
                <a:solidFill>
                  <a:srgbClr val="FF0000"/>
                </a:solidFill>
              </a:rPr>
              <a:t>Dezembro 3, 1965</a:t>
            </a:r>
            <a:r>
              <a:rPr lang="pt-BR" sz="2000" b="1" dirty="0"/>
              <a:t>: Parecer 977 do Conselho Federal de Educação por Newton Sucupira 1920–2007. Conceituou, formatou e institucionalizou a Pós-Graduação no Brasil nos moldes dos dias de hoje.</a:t>
            </a:r>
          </a:p>
          <a:p>
            <a:pPr marL="457200" indent="-457200">
              <a:buFont typeface="Arial" panose="020B0604020202020204" pitchFamily="34" charset="0"/>
              <a:buChar char="•"/>
            </a:pPr>
            <a:endParaRPr lang="pt-BR" sz="2000" b="1" dirty="0"/>
          </a:p>
          <a:p>
            <a:pPr marL="457200" indent="-457200">
              <a:buFont typeface="Arial" panose="020B0604020202020204" pitchFamily="34" charset="0"/>
              <a:buChar char="•"/>
            </a:pPr>
            <a:endParaRPr lang="pt-BR" sz="2000" b="1" dirty="0"/>
          </a:p>
          <a:p>
            <a:pPr marL="457200" indent="-457200">
              <a:buFont typeface="Arial" panose="020B0604020202020204" pitchFamily="34" charset="0"/>
              <a:buChar char="•"/>
            </a:pPr>
            <a:endParaRPr lang="pt-BR" sz="2800" b="1" dirty="0"/>
          </a:p>
          <a:p>
            <a:pPr marL="457200" indent="-457200">
              <a:buFont typeface="Arial" panose="020B0604020202020204" pitchFamily="34" charset="0"/>
              <a:buChar char="•"/>
            </a:pPr>
            <a:endParaRPr lang="pt-BR" sz="2800" b="1" dirty="0"/>
          </a:p>
          <a:p>
            <a:pPr marL="457200" indent="-457200">
              <a:buFont typeface="Arial" panose="020B0604020202020204" pitchFamily="34" charset="0"/>
              <a:buChar char="•"/>
            </a:pPr>
            <a:endParaRPr lang="pt-BR" sz="2800" b="1" dirty="0"/>
          </a:p>
        </p:txBody>
      </p:sp>
      <p:pic>
        <p:nvPicPr>
          <p:cNvPr id="3" name="Imagem 2">
            <a:extLst>
              <a:ext uri="{FF2B5EF4-FFF2-40B4-BE49-F238E27FC236}">
                <a16:creationId xmlns:a16="http://schemas.microsoft.com/office/drawing/2014/main" id="{9455F199-3C9F-3681-8604-0E673A4CE5CD}"/>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4" name="Imagem 3">
            <a:extLst>
              <a:ext uri="{FF2B5EF4-FFF2-40B4-BE49-F238E27FC236}">
                <a16:creationId xmlns:a16="http://schemas.microsoft.com/office/drawing/2014/main" id="{F08AA329-CDFB-DAE2-CCE1-78EA76D01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5" name="Imagem 4">
            <a:extLst>
              <a:ext uri="{FF2B5EF4-FFF2-40B4-BE49-F238E27FC236}">
                <a16:creationId xmlns:a16="http://schemas.microsoft.com/office/drawing/2014/main" id="{4261E5AA-086B-AA3E-455F-A48D67E8E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334945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53E2E59-AFA8-C7CF-CC18-CF92B2093741}"/>
              </a:ext>
            </a:extLst>
          </p:cNvPr>
          <p:cNvSpPr txBox="1"/>
          <p:nvPr/>
        </p:nvSpPr>
        <p:spPr>
          <a:xfrm>
            <a:off x="4152437" y="1205345"/>
            <a:ext cx="3910907" cy="523220"/>
          </a:xfrm>
          <a:prstGeom prst="rect">
            <a:avLst/>
          </a:prstGeom>
          <a:noFill/>
        </p:spPr>
        <p:txBody>
          <a:bodyPr wrap="square" rtlCol="0">
            <a:spAutoFit/>
          </a:bodyPr>
          <a:lstStyle/>
          <a:p>
            <a:pPr algn="ctr"/>
            <a:r>
              <a:rPr lang="pt-BR" sz="2800" b="1" dirty="0"/>
              <a:t>Programas e Missões</a:t>
            </a:r>
          </a:p>
        </p:txBody>
      </p:sp>
      <p:sp>
        <p:nvSpPr>
          <p:cNvPr id="3" name="CaixaDeTexto 2">
            <a:extLst>
              <a:ext uri="{FF2B5EF4-FFF2-40B4-BE49-F238E27FC236}">
                <a16:creationId xmlns:a16="http://schemas.microsoft.com/office/drawing/2014/main" id="{469E0B87-C57B-F23E-B199-355981F0A094}"/>
              </a:ext>
            </a:extLst>
          </p:cNvPr>
          <p:cNvSpPr txBox="1"/>
          <p:nvPr/>
        </p:nvSpPr>
        <p:spPr>
          <a:xfrm>
            <a:off x="748146" y="1891145"/>
            <a:ext cx="11045536" cy="39130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t-BR" sz="2400" b="1" dirty="0"/>
              <a:t>Avaliação da Pós-Graduação </a:t>
            </a:r>
            <a:r>
              <a:rPr lang="pt-BR" sz="2400" b="1" i="1" dirty="0"/>
              <a:t>stricto sensu.</a:t>
            </a:r>
          </a:p>
          <a:p>
            <a:pPr marL="285750" indent="-285750">
              <a:lnSpc>
                <a:spcPct val="150000"/>
              </a:lnSpc>
              <a:buFont typeface="Arial" panose="020B0604020202020204" pitchFamily="34" charset="0"/>
              <a:buChar char="•"/>
            </a:pPr>
            <a:r>
              <a:rPr lang="pt-BR" sz="2400" b="1" dirty="0"/>
              <a:t>Acesso e divulgação da produção científica.</a:t>
            </a:r>
          </a:p>
          <a:p>
            <a:pPr marL="285750" indent="-285750">
              <a:lnSpc>
                <a:spcPct val="150000"/>
              </a:lnSpc>
              <a:buFont typeface="Arial" panose="020B0604020202020204" pitchFamily="34" charset="0"/>
              <a:buChar char="•"/>
            </a:pPr>
            <a:r>
              <a:rPr lang="pt-BR" sz="2400" b="1" dirty="0"/>
              <a:t>Investimentos na formação de pessoal altamente qualificado no país e no exterior.</a:t>
            </a:r>
          </a:p>
          <a:p>
            <a:pPr marL="285750" indent="-285750">
              <a:lnSpc>
                <a:spcPct val="150000"/>
              </a:lnSpc>
              <a:buFont typeface="Arial" panose="020B0604020202020204" pitchFamily="34" charset="0"/>
              <a:buChar char="•"/>
            </a:pPr>
            <a:r>
              <a:rPr lang="pt-BR" sz="2400" b="1" dirty="0"/>
              <a:t>Promoção da cooperação científica internacional.</a:t>
            </a:r>
          </a:p>
          <a:p>
            <a:pPr marL="285750" indent="-285750">
              <a:lnSpc>
                <a:spcPct val="150000"/>
              </a:lnSpc>
              <a:buFont typeface="Arial" panose="020B0604020202020204" pitchFamily="34" charset="0"/>
              <a:buChar char="•"/>
            </a:pPr>
            <a:r>
              <a:rPr lang="pt-BR" sz="2400" b="1" dirty="0"/>
              <a:t>Indução e fomento da formação inicial e continuada de professores para a educação básica, nos formatos presencial e a distância.</a:t>
            </a:r>
          </a:p>
          <a:p>
            <a:pPr marL="285750" indent="-285750">
              <a:lnSpc>
                <a:spcPct val="150000"/>
              </a:lnSpc>
              <a:buFont typeface="Arial" panose="020B0604020202020204" pitchFamily="34" charset="0"/>
              <a:buChar char="•"/>
            </a:pPr>
            <a:r>
              <a:rPr lang="pt-BR" sz="2400" b="1" dirty="0"/>
              <a:t>Fomento e avaliação da Pós-Graduação Profissional (Mestrado e Doutorado).</a:t>
            </a:r>
          </a:p>
        </p:txBody>
      </p:sp>
      <p:pic>
        <p:nvPicPr>
          <p:cNvPr id="4" name="Imagem 3">
            <a:extLst>
              <a:ext uri="{FF2B5EF4-FFF2-40B4-BE49-F238E27FC236}">
                <a16:creationId xmlns:a16="http://schemas.microsoft.com/office/drawing/2014/main" id="{DAA7DBDF-007F-6E09-F028-1D39119E136C}"/>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5" name="Imagem 4">
            <a:extLst>
              <a:ext uri="{FF2B5EF4-FFF2-40B4-BE49-F238E27FC236}">
                <a16:creationId xmlns:a16="http://schemas.microsoft.com/office/drawing/2014/main" id="{428177F6-4452-8C50-55CC-1620D7658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6" name="Imagem 5">
            <a:extLst>
              <a:ext uri="{FF2B5EF4-FFF2-40B4-BE49-F238E27FC236}">
                <a16:creationId xmlns:a16="http://schemas.microsoft.com/office/drawing/2014/main" id="{1C57D83F-E3D1-F9FE-933B-152BA9A6F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56004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2CFAA35-A9C9-78F0-D2AA-EFEFB52D8885}"/>
              </a:ext>
            </a:extLst>
          </p:cNvPr>
          <p:cNvSpPr txBox="1"/>
          <p:nvPr/>
        </p:nvSpPr>
        <p:spPr>
          <a:xfrm>
            <a:off x="862444" y="2295567"/>
            <a:ext cx="10463645" cy="3939540"/>
          </a:xfrm>
          <a:prstGeom prst="rect">
            <a:avLst/>
          </a:prstGeom>
          <a:noFill/>
        </p:spPr>
        <p:txBody>
          <a:bodyPr wrap="square" rtlCol="0">
            <a:spAutoFit/>
          </a:bodyPr>
          <a:lstStyle/>
          <a:p>
            <a:r>
              <a:rPr lang="pt-BR" sz="2000" b="1" dirty="0"/>
              <a:t>O modelo “</a:t>
            </a:r>
            <a:r>
              <a:rPr lang="pt-BR" sz="2000" b="1" dirty="0" err="1"/>
              <a:t>humboldtiano</a:t>
            </a:r>
            <a:r>
              <a:rPr lang="pt-BR" sz="2000" b="1" dirty="0"/>
              <a:t>” em contraposição ao modelo “napoleônico” de cursos universitários no século XIX.</a:t>
            </a:r>
          </a:p>
          <a:p>
            <a:endParaRPr lang="pt-BR" dirty="0"/>
          </a:p>
          <a:p>
            <a:r>
              <a:rPr lang="pt-BR" sz="2000" b="1" dirty="0"/>
              <a:t>Os “</a:t>
            </a:r>
            <a:r>
              <a:rPr lang="pt-BR" sz="2000" b="1" dirty="0" err="1"/>
              <a:t>Undergraduate</a:t>
            </a:r>
            <a:r>
              <a:rPr lang="pt-BR" sz="2000" b="1" dirty="0"/>
              <a:t> Courses” e os “</a:t>
            </a:r>
            <a:r>
              <a:rPr lang="pt-BR" sz="2000" b="1" dirty="0" err="1"/>
              <a:t>Graduate</a:t>
            </a:r>
            <a:r>
              <a:rPr lang="pt-BR" sz="2000" b="1" dirty="0"/>
              <a:t> Courses” (Mestrado e Doutorado)—The John´s Hopkins </a:t>
            </a:r>
            <a:r>
              <a:rPr lang="pt-BR" sz="2000" b="1" dirty="0" err="1"/>
              <a:t>University</a:t>
            </a:r>
            <a:r>
              <a:rPr lang="pt-BR" sz="2000" b="1" dirty="0"/>
              <a:t> (1876).</a:t>
            </a:r>
          </a:p>
          <a:p>
            <a:endParaRPr lang="pt-BR" dirty="0"/>
          </a:p>
          <a:p>
            <a:r>
              <a:rPr lang="pt-BR" sz="2000" b="1" dirty="0"/>
              <a:t>A “contrarreforma”: O “modelo </a:t>
            </a:r>
            <a:r>
              <a:rPr lang="pt-BR" sz="2000" b="1" dirty="0" err="1"/>
              <a:t>norteamericano</a:t>
            </a:r>
            <a:r>
              <a:rPr lang="pt-BR" sz="2000" b="1" dirty="0"/>
              <a:t>” para os “</a:t>
            </a:r>
            <a:r>
              <a:rPr lang="pt-BR" sz="2000" b="1" dirty="0" err="1"/>
              <a:t>Graduate</a:t>
            </a:r>
            <a:r>
              <a:rPr lang="pt-BR" sz="2000" b="1" dirty="0"/>
              <a:t> Courses” na onda conservadora dos anos 1970–1990 nos Estados Unidos (Ronald Reagan), Grã Bretanha (Margareth Thatcher) e Alemanha (</a:t>
            </a:r>
            <a:r>
              <a:rPr lang="pt-BR" sz="2000" b="1" dirty="0" err="1"/>
              <a:t>Helmüth</a:t>
            </a:r>
            <a:r>
              <a:rPr lang="pt-BR" sz="2000" b="1" dirty="0"/>
              <a:t> Kohl). As “</a:t>
            </a:r>
            <a:r>
              <a:rPr lang="pt-BR" sz="2000" b="1" i="1" dirty="0"/>
              <a:t>Universidades de Pesquisa</a:t>
            </a:r>
            <a:r>
              <a:rPr lang="pt-BR" sz="2000" b="1" dirty="0"/>
              <a:t>”.</a:t>
            </a:r>
          </a:p>
          <a:p>
            <a:endParaRPr lang="pt-BR" dirty="0"/>
          </a:p>
          <a:p>
            <a:r>
              <a:rPr lang="pt-BR" sz="2000" b="1" dirty="0"/>
              <a:t>A “contrarreforma” no Brasil (governo Collor). As duas primeiras medidas de governo. A “contraofensiva” nos subsolos do Centro de Ciências da Saúde da UFRJ!</a:t>
            </a:r>
          </a:p>
          <a:p>
            <a:r>
              <a:rPr lang="pt-BR" b="1" dirty="0"/>
              <a:t> </a:t>
            </a:r>
          </a:p>
        </p:txBody>
      </p:sp>
      <p:sp>
        <p:nvSpPr>
          <p:cNvPr id="3" name="CaixaDeTexto 2">
            <a:extLst>
              <a:ext uri="{FF2B5EF4-FFF2-40B4-BE49-F238E27FC236}">
                <a16:creationId xmlns:a16="http://schemas.microsoft.com/office/drawing/2014/main" id="{60D03B56-4915-811A-C0E2-DEC9D2EA9DAE}"/>
              </a:ext>
            </a:extLst>
          </p:cNvPr>
          <p:cNvSpPr txBox="1"/>
          <p:nvPr/>
        </p:nvSpPr>
        <p:spPr>
          <a:xfrm>
            <a:off x="768927" y="1475489"/>
            <a:ext cx="10577946" cy="471025"/>
          </a:xfrm>
          <a:prstGeom prst="rect">
            <a:avLst/>
          </a:prstGeom>
          <a:noFill/>
        </p:spPr>
        <p:txBody>
          <a:bodyPr wrap="square" rtlCol="0">
            <a:spAutoFit/>
          </a:bodyPr>
          <a:lstStyle/>
          <a:p>
            <a:pPr algn="ctr"/>
            <a:r>
              <a:rPr lang="pt-BR" sz="2400" b="1" dirty="0"/>
              <a:t>Alguns momentos da História da Pós-Graduação no Mundo a partir do século XIX</a:t>
            </a:r>
            <a:r>
              <a:rPr lang="pt-BR" dirty="0"/>
              <a:t> </a:t>
            </a:r>
          </a:p>
        </p:txBody>
      </p:sp>
      <p:pic>
        <p:nvPicPr>
          <p:cNvPr id="4" name="Imagem 3">
            <a:extLst>
              <a:ext uri="{FF2B5EF4-FFF2-40B4-BE49-F238E27FC236}">
                <a16:creationId xmlns:a16="http://schemas.microsoft.com/office/drawing/2014/main" id="{FD8C9D94-8399-19A1-6FE7-4AC8E653837D}"/>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5" name="Imagem 4">
            <a:extLst>
              <a:ext uri="{FF2B5EF4-FFF2-40B4-BE49-F238E27FC236}">
                <a16:creationId xmlns:a16="http://schemas.microsoft.com/office/drawing/2014/main" id="{C09053F3-37A7-FD42-1182-E5629C525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6" name="Imagem 5">
            <a:extLst>
              <a:ext uri="{FF2B5EF4-FFF2-40B4-BE49-F238E27FC236}">
                <a16:creationId xmlns:a16="http://schemas.microsoft.com/office/drawing/2014/main" id="{D28B9F24-F3C7-5C3E-618C-7C05CECAD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247691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D0EE242-A92C-779D-B494-44A1681C1BB8}"/>
              </a:ext>
            </a:extLst>
          </p:cNvPr>
          <p:cNvSpPr txBox="1"/>
          <p:nvPr/>
        </p:nvSpPr>
        <p:spPr>
          <a:xfrm>
            <a:off x="914400" y="1267687"/>
            <a:ext cx="10577945" cy="523220"/>
          </a:xfrm>
          <a:prstGeom prst="rect">
            <a:avLst/>
          </a:prstGeom>
          <a:noFill/>
        </p:spPr>
        <p:txBody>
          <a:bodyPr wrap="square" rtlCol="0">
            <a:spAutoFit/>
          </a:bodyPr>
          <a:lstStyle/>
          <a:p>
            <a:r>
              <a:rPr lang="pt-BR" sz="2800" b="1" dirty="0"/>
              <a:t>As 5 Épocas ou Eras na CAPES, desde sua criação até os tempos atuais</a:t>
            </a:r>
          </a:p>
        </p:txBody>
      </p:sp>
      <p:sp>
        <p:nvSpPr>
          <p:cNvPr id="4" name="CaixaDeTexto 3">
            <a:extLst>
              <a:ext uri="{FF2B5EF4-FFF2-40B4-BE49-F238E27FC236}">
                <a16:creationId xmlns:a16="http://schemas.microsoft.com/office/drawing/2014/main" id="{C0A4A3C5-F6D7-1D2D-7063-3183EBF859E8}"/>
              </a:ext>
            </a:extLst>
          </p:cNvPr>
          <p:cNvSpPr txBox="1"/>
          <p:nvPr/>
        </p:nvSpPr>
        <p:spPr>
          <a:xfrm flipH="1">
            <a:off x="883225" y="2493818"/>
            <a:ext cx="10422080" cy="4431983"/>
          </a:xfrm>
          <a:prstGeom prst="rect">
            <a:avLst/>
          </a:prstGeom>
          <a:noFill/>
        </p:spPr>
        <p:txBody>
          <a:bodyPr wrap="square" rtlCol="0">
            <a:spAutoFit/>
          </a:bodyPr>
          <a:lstStyle/>
          <a:p>
            <a:r>
              <a:rPr lang="pt-BR" sz="2400" b="1" dirty="0"/>
              <a:t>1ª. A Época das primeiras iniciativas.</a:t>
            </a:r>
          </a:p>
          <a:p>
            <a:r>
              <a:rPr lang="pt-BR" sz="2400" b="1" dirty="0"/>
              <a:t>2ª. A Época que se inicia com o Parecer Sucupira: Programas Stricto Sensu e a preocupação com a avaliação. </a:t>
            </a:r>
          </a:p>
          <a:p>
            <a:r>
              <a:rPr lang="pt-BR" sz="2400" b="1" dirty="0"/>
              <a:t>3ª. A Época do </a:t>
            </a:r>
            <a:r>
              <a:rPr lang="pt-BR" sz="2400" b="1" i="1" dirty="0" err="1"/>
              <a:t>Qualis</a:t>
            </a:r>
            <a:r>
              <a:rPr lang="pt-BR" sz="2400" b="1" dirty="0"/>
              <a:t> a partir de 1988. Forte dimensão </a:t>
            </a:r>
            <a:r>
              <a:rPr lang="pt-BR" sz="2400" b="1" dirty="0">
                <a:solidFill>
                  <a:srgbClr val="FF0000"/>
                </a:solidFill>
              </a:rPr>
              <a:t>quantitativa: JCR em muitas áreas.</a:t>
            </a:r>
            <a:endParaRPr lang="pt-BR" sz="2400" b="1" dirty="0"/>
          </a:p>
          <a:p>
            <a:r>
              <a:rPr lang="pt-BR" sz="2400" b="1" dirty="0"/>
              <a:t>4ª. A Época da abertura para a internacionalização, a nucleação, a solidariedade e as questões relacionadas com a ética, a integridade, os conflitos e as recompensas.</a:t>
            </a:r>
          </a:p>
          <a:p>
            <a:r>
              <a:rPr lang="pt-BR" sz="2400" b="1" dirty="0"/>
              <a:t>5ª. A Época da transição para uma avaliação com fortes </a:t>
            </a:r>
            <a:r>
              <a:rPr lang="pt-BR" sz="2400" b="1" dirty="0">
                <a:solidFill>
                  <a:srgbClr val="00B050"/>
                </a:solidFill>
              </a:rPr>
              <a:t>componentes qualitativos, </a:t>
            </a:r>
            <a:r>
              <a:rPr lang="pt-BR" sz="2400" b="1" dirty="0"/>
              <a:t>com reflexos para além dos coletivos dos Programas: </a:t>
            </a:r>
            <a:r>
              <a:rPr lang="pt-BR" sz="2400" b="1" u="sng" dirty="0">
                <a:solidFill>
                  <a:srgbClr val="002060"/>
                </a:solidFill>
              </a:rPr>
              <a:t>AVALIAÇÃO ACADÊMICA DE INDIVÍDUOS</a:t>
            </a:r>
            <a:r>
              <a:rPr lang="pt-BR" sz="2400" b="1" dirty="0"/>
              <a:t>.</a:t>
            </a:r>
          </a:p>
          <a:p>
            <a:endParaRPr lang="pt-BR" dirty="0"/>
          </a:p>
        </p:txBody>
      </p:sp>
      <p:sp>
        <p:nvSpPr>
          <p:cNvPr id="6" name="CaixaDeTexto 5">
            <a:extLst>
              <a:ext uri="{FF2B5EF4-FFF2-40B4-BE49-F238E27FC236}">
                <a16:creationId xmlns:a16="http://schemas.microsoft.com/office/drawing/2014/main" id="{492071B1-1899-7B11-2BDD-5BAEFDAB3210}"/>
              </a:ext>
            </a:extLst>
          </p:cNvPr>
          <p:cNvSpPr txBox="1"/>
          <p:nvPr/>
        </p:nvSpPr>
        <p:spPr>
          <a:xfrm>
            <a:off x="1243839" y="1828777"/>
            <a:ext cx="9898682" cy="461665"/>
          </a:xfrm>
          <a:prstGeom prst="rect">
            <a:avLst/>
          </a:prstGeom>
          <a:noFill/>
        </p:spPr>
        <p:txBody>
          <a:bodyPr wrap="square" rtlCol="0">
            <a:spAutoFit/>
          </a:bodyPr>
          <a:lstStyle/>
          <a:p>
            <a:pPr algn="ctr"/>
            <a:r>
              <a:rPr lang="pt-BR" sz="2400" b="1" i="1" dirty="0"/>
              <a:t>Apesar de características próprias dominantes, há superposições temporais</a:t>
            </a:r>
          </a:p>
        </p:txBody>
      </p:sp>
      <p:pic>
        <p:nvPicPr>
          <p:cNvPr id="2" name="Imagem 1">
            <a:extLst>
              <a:ext uri="{FF2B5EF4-FFF2-40B4-BE49-F238E27FC236}">
                <a16:creationId xmlns:a16="http://schemas.microsoft.com/office/drawing/2014/main" id="{7E122AA6-6C63-79D8-C6CB-A951A8035F5B}"/>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5" name="Imagem 4">
            <a:extLst>
              <a:ext uri="{FF2B5EF4-FFF2-40B4-BE49-F238E27FC236}">
                <a16:creationId xmlns:a16="http://schemas.microsoft.com/office/drawing/2014/main" id="{B7059E6F-AD5D-4848-F722-E9E0C020A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7" name="Imagem 6">
            <a:extLst>
              <a:ext uri="{FF2B5EF4-FFF2-40B4-BE49-F238E27FC236}">
                <a16:creationId xmlns:a16="http://schemas.microsoft.com/office/drawing/2014/main" id="{F3463D64-EF46-8E6C-4400-293338D9EE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383001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E9DA7CD-2B3D-3235-B59E-C618335BC7A0}"/>
              </a:ext>
            </a:extLst>
          </p:cNvPr>
          <p:cNvSpPr txBox="1"/>
          <p:nvPr/>
        </p:nvSpPr>
        <p:spPr>
          <a:xfrm>
            <a:off x="1085501" y="1579416"/>
            <a:ext cx="10053554" cy="830997"/>
          </a:xfrm>
          <a:prstGeom prst="rect">
            <a:avLst/>
          </a:prstGeom>
          <a:noFill/>
        </p:spPr>
        <p:txBody>
          <a:bodyPr wrap="square" rtlCol="0">
            <a:spAutoFit/>
          </a:bodyPr>
          <a:lstStyle/>
          <a:p>
            <a:pPr algn="ctr"/>
            <a:r>
              <a:rPr lang="pt-BR" sz="2400" b="1" dirty="0"/>
              <a:t>1988. </a:t>
            </a:r>
            <a:r>
              <a:rPr lang="pt-BR" sz="2400" b="1" dirty="0" err="1">
                <a:solidFill>
                  <a:srgbClr val="0070C0"/>
                </a:solidFill>
              </a:rPr>
              <a:t>Qualis</a:t>
            </a:r>
            <a:r>
              <a:rPr lang="pt-BR" sz="2400" b="1" dirty="0"/>
              <a:t>: Ferramenta</a:t>
            </a:r>
            <a:r>
              <a:rPr lang="pt-BR" sz="2400" b="1" dirty="0">
                <a:solidFill>
                  <a:srgbClr val="FF0000"/>
                </a:solidFill>
              </a:rPr>
              <a:t>s</a:t>
            </a:r>
            <a:r>
              <a:rPr lang="pt-BR" sz="2400" b="1" dirty="0"/>
              <a:t> estruturada</a:t>
            </a:r>
            <a:r>
              <a:rPr lang="pt-BR" sz="2400" b="1" dirty="0">
                <a:solidFill>
                  <a:srgbClr val="FF0000"/>
                </a:solidFill>
              </a:rPr>
              <a:t>s</a:t>
            </a:r>
            <a:r>
              <a:rPr lang="pt-BR" sz="2400" b="1" dirty="0"/>
              <a:t> para avaliar a qualidade do desempenho dos Programas </a:t>
            </a:r>
            <a:r>
              <a:rPr lang="pt-BR" sz="2400" b="1" i="1" dirty="0"/>
              <a:t>Stricto Sensu</a:t>
            </a:r>
          </a:p>
        </p:txBody>
      </p:sp>
      <p:sp>
        <p:nvSpPr>
          <p:cNvPr id="3" name="CaixaDeTexto 2">
            <a:extLst>
              <a:ext uri="{FF2B5EF4-FFF2-40B4-BE49-F238E27FC236}">
                <a16:creationId xmlns:a16="http://schemas.microsoft.com/office/drawing/2014/main" id="{3E59B634-0547-817A-F7B1-7E85D9006A1F}"/>
              </a:ext>
            </a:extLst>
          </p:cNvPr>
          <p:cNvSpPr txBox="1"/>
          <p:nvPr/>
        </p:nvSpPr>
        <p:spPr>
          <a:xfrm>
            <a:off x="1092427" y="2729352"/>
            <a:ext cx="10053554" cy="830997"/>
          </a:xfrm>
          <a:prstGeom prst="rect">
            <a:avLst/>
          </a:prstGeom>
          <a:noFill/>
        </p:spPr>
        <p:txBody>
          <a:bodyPr wrap="square" rtlCol="0">
            <a:spAutoFit/>
          </a:bodyPr>
          <a:lstStyle/>
          <a:p>
            <a:pPr algn="ctr"/>
            <a:r>
              <a:rPr lang="pt-BR" sz="2400" b="1" dirty="0"/>
              <a:t>Diferentes Qualis, estruturados e hierarquizados de maneira e com critérios diferentes dependendo da Área de Avaliação </a:t>
            </a:r>
            <a:endParaRPr lang="pt-BR" sz="2400" b="1" i="1" dirty="0"/>
          </a:p>
        </p:txBody>
      </p:sp>
      <p:sp>
        <p:nvSpPr>
          <p:cNvPr id="4" name="CaixaDeTexto 3">
            <a:extLst>
              <a:ext uri="{FF2B5EF4-FFF2-40B4-BE49-F238E27FC236}">
                <a16:creationId xmlns:a16="http://schemas.microsoft.com/office/drawing/2014/main" id="{30B0D942-E1E2-6690-D4B9-373F4E1B8044}"/>
              </a:ext>
            </a:extLst>
          </p:cNvPr>
          <p:cNvSpPr txBox="1"/>
          <p:nvPr/>
        </p:nvSpPr>
        <p:spPr>
          <a:xfrm>
            <a:off x="1078571" y="3837717"/>
            <a:ext cx="10053554" cy="830997"/>
          </a:xfrm>
          <a:prstGeom prst="rect">
            <a:avLst/>
          </a:prstGeom>
          <a:noFill/>
        </p:spPr>
        <p:txBody>
          <a:bodyPr wrap="square" rtlCol="0">
            <a:spAutoFit/>
          </a:bodyPr>
          <a:lstStyle/>
          <a:p>
            <a:pPr algn="ctr"/>
            <a:r>
              <a:rPr lang="pt-BR" sz="2400" b="1" dirty="0" err="1"/>
              <a:t>Qualis</a:t>
            </a:r>
            <a:r>
              <a:rPr lang="pt-BR" sz="2400" b="1" dirty="0"/>
              <a:t> de periódicos, anais de eventos, livros, artístico, produções em desenvolvimento tecnológico e inovação</a:t>
            </a:r>
            <a:endParaRPr lang="pt-BR" sz="2400" b="1" i="1" dirty="0"/>
          </a:p>
        </p:txBody>
      </p:sp>
      <p:sp>
        <p:nvSpPr>
          <p:cNvPr id="6" name="CaixaDeTexto 5">
            <a:extLst>
              <a:ext uri="{FF2B5EF4-FFF2-40B4-BE49-F238E27FC236}">
                <a16:creationId xmlns:a16="http://schemas.microsoft.com/office/drawing/2014/main" id="{ACA725AA-7718-0A26-B033-B03F0353C014}"/>
              </a:ext>
            </a:extLst>
          </p:cNvPr>
          <p:cNvSpPr txBox="1"/>
          <p:nvPr/>
        </p:nvSpPr>
        <p:spPr>
          <a:xfrm>
            <a:off x="1085497" y="4914909"/>
            <a:ext cx="10053554" cy="830997"/>
          </a:xfrm>
          <a:prstGeom prst="rect">
            <a:avLst/>
          </a:prstGeom>
          <a:noFill/>
        </p:spPr>
        <p:txBody>
          <a:bodyPr wrap="square" rtlCol="0">
            <a:spAutoFit/>
          </a:bodyPr>
          <a:lstStyle/>
          <a:p>
            <a:pPr algn="ctr"/>
            <a:r>
              <a:rPr lang="pt-BR" sz="2400" b="1" dirty="0" err="1"/>
              <a:t>Qualis</a:t>
            </a:r>
            <a:r>
              <a:rPr lang="pt-BR" sz="2400" b="1" dirty="0"/>
              <a:t> de periódicos: classificação a partir de bases de dados, mas com critérios diferentes</a:t>
            </a:r>
            <a:endParaRPr lang="pt-BR" sz="2400" b="1" i="1" dirty="0"/>
          </a:p>
        </p:txBody>
      </p:sp>
      <p:pic>
        <p:nvPicPr>
          <p:cNvPr id="5" name="Imagem 4">
            <a:extLst>
              <a:ext uri="{FF2B5EF4-FFF2-40B4-BE49-F238E27FC236}">
                <a16:creationId xmlns:a16="http://schemas.microsoft.com/office/drawing/2014/main" id="{388A332B-11A8-0556-A822-EE8AB66FEE74}"/>
              </a:ext>
            </a:extLst>
          </p:cNvPr>
          <p:cNvPicPr>
            <a:picLocks noChangeAspect="1"/>
          </p:cNvPicPr>
          <p:nvPr/>
        </p:nvPicPr>
        <p:blipFill>
          <a:blip r:embed="rId2"/>
          <a:stretch>
            <a:fillRect/>
          </a:stretch>
        </p:blipFill>
        <p:spPr>
          <a:xfrm>
            <a:off x="2518929" y="62732"/>
            <a:ext cx="2132942" cy="1095295"/>
          </a:xfrm>
          <a:prstGeom prst="rect">
            <a:avLst/>
          </a:prstGeom>
        </p:spPr>
      </p:pic>
      <p:pic>
        <p:nvPicPr>
          <p:cNvPr id="7" name="Imagem 6">
            <a:extLst>
              <a:ext uri="{FF2B5EF4-FFF2-40B4-BE49-F238E27FC236}">
                <a16:creationId xmlns:a16="http://schemas.microsoft.com/office/drawing/2014/main" id="{CEF53C3A-6200-9335-4740-7C574DD2C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18" y="62731"/>
            <a:ext cx="2144068" cy="994932"/>
          </a:xfrm>
          <a:prstGeom prst="rect">
            <a:avLst/>
          </a:prstGeom>
        </p:spPr>
      </p:pic>
      <p:pic>
        <p:nvPicPr>
          <p:cNvPr id="8" name="Imagem 7">
            <a:extLst>
              <a:ext uri="{FF2B5EF4-FFF2-40B4-BE49-F238E27FC236}">
                <a16:creationId xmlns:a16="http://schemas.microsoft.com/office/drawing/2014/main" id="{880152F1-27B4-CFA1-DE1A-3A1E397DC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32" y="34906"/>
            <a:ext cx="1684681" cy="1123121"/>
          </a:xfrm>
          <a:prstGeom prst="rect">
            <a:avLst/>
          </a:prstGeom>
        </p:spPr>
      </p:pic>
    </p:spTree>
    <p:extLst>
      <p:ext uri="{BB962C8B-B14F-4D97-AF65-F5344CB8AC3E}">
        <p14:creationId xmlns:p14="http://schemas.microsoft.com/office/powerpoint/2010/main" val="24465310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TotalTime>
  <Words>1597</Words>
  <Application>Microsoft Office PowerPoint</Application>
  <PresentationFormat>Widescreen</PresentationFormat>
  <Paragraphs>117</Paragraphs>
  <Slides>26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26</vt:i4>
      </vt:variant>
    </vt:vector>
  </HeadingPairs>
  <TitlesOfParts>
    <vt:vector size="30"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Amaury Acácio</dc:creator>
  <cp:lastModifiedBy>Adalberto Ramon Vieyra</cp:lastModifiedBy>
  <cp:revision>69</cp:revision>
  <cp:lastPrinted>2024-02-23T18:52:24Z</cp:lastPrinted>
  <dcterms:created xsi:type="dcterms:W3CDTF">2022-09-12T18:24:28Z</dcterms:created>
  <dcterms:modified xsi:type="dcterms:W3CDTF">2024-02-23T20:05:23Z</dcterms:modified>
</cp:coreProperties>
</file>