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61" r:id="rId7"/>
    <p:sldId id="260" r:id="rId8"/>
    <p:sldId id="274" r:id="rId9"/>
    <p:sldId id="263" r:id="rId10"/>
    <p:sldId id="264" r:id="rId11"/>
    <p:sldId id="265" r:id="rId12"/>
    <p:sldId id="276" r:id="rId13"/>
    <p:sldId id="278" r:id="rId14"/>
    <p:sldId id="279" r:id="rId15"/>
    <p:sldId id="281" r:id="rId16"/>
    <p:sldId id="283" r:id="rId17"/>
    <p:sldId id="280" r:id="rId18"/>
    <p:sldId id="285" r:id="rId19"/>
    <p:sldId id="286" r:id="rId20"/>
    <p:sldId id="287" r:id="rId21"/>
    <p:sldId id="28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545CD-131E-4AAF-A6D4-E9F65412619F}" v="3" dt="2024-02-21T13:17:48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zar Vianna Araújo" userId="c8b1ccd0-ead9-4f00-885f-6c579284466f" providerId="ADAL" clId="{0F6545CD-131E-4AAF-A6D4-E9F65412619F}"/>
    <pc:docChg chg="custSel addSld modSld">
      <pc:chgData name="Denizar Vianna Araújo" userId="c8b1ccd0-ead9-4f00-885f-6c579284466f" providerId="ADAL" clId="{0F6545CD-131E-4AAF-A6D4-E9F65412619F}" dt="2024-02-21T13:21:40.252" v="103" actId="6549"/>
      <pc:docMkLst>
        <pc:docMk/>
      </pc:docMkLst>
      <pc:sldChg chg="addSp delSp modSp add mod setBg delDesignElem">
        <pc:chgData name="Denizar Vianna Araújo" userId="c8b1ccd0-ead9-4f00-885f-6c579284466f" providerId="ADAL" clId="{0F6545CD-131E-4AAF-A6D4-E9F65412619F}" dt="2024-02-21T13:21:40.252" v="103" actId="6549"/>
        <pc:sldMkLst>
          <pc:docMk/>
          <pc:sldMk cId="6735253" sldId="283"/>
        </pc:sldMkLst>
        <pc:spChg chg="add mod">
          <ac:chgData name="Denizar Vianna Araújo" userId="c8b1ccd0-ead9-4f00-885f-6c579284466f" providerId="ADAL" clId="{0F6545CD-131E-4AAF-A6D4-E9F65412619F}" dt="2024-02-21T13:21:40.252" v="103" actId="6549"/>
          <ac:spMkLst>
            <pc:docMk/>
            <pc:sldMk cId="6735253" sldId="283"/>
            <ac:spMk id="3" creationId="{284607B6-7A01-64E7-B292-FB51C0B77675}"/>
          </ac:spMkLst>
        </pc:spChg>
        <pc:spChg chg="del">
          <ac:chgData name="Denizar Vianna Araújo" userId="c8b1ccd0-ead9-4f00-885f-6c579284466f" providerId="ADAL" clId="{0F6545CD-131E-4AAF-A6D4-E9F65412619F}" dt="2024-02-21T13:15:43.472" v="1"/>
          <ac:spMkLst>
            <pc:docMk/>
            <pc:sldMk cId="6735253" sldId="283"/>
            <ac:spMk id="12295" creationId="{1541C7C8-3FBC-4DE2-2F40-72361083F89F}"/>
          </ac:spMkLst>
        </pc:spChg>
        <pc:picChg chg="add mod modCrop">
          <ac:chgData name="Denizar Vianna Araújo" userId="c8b1ccd0-ead9-4f00-885f-6c579284466f" providerId="ADAL" clId="{0F6545CD-131E-4AAF-A6D4-E9F65412619F}" dt="2024-02-21T13:21:33.743" v="101" actId="1076"/>
          <ac:picMkLst>
            <pc:docMk/>
            <pc:sldMk cId="6735253" sldId="283"/>
            <ac:picMk id="5" creationId="{830B1679-81A3-028D-00DC-F7E5EBF66664}"/>
          </ac:picMkLst>
        </pc:picChg>
        <pc:picChg chg="del">
          <ac:chgData name="Denizar Vianna Araújo" userId="c8b1ccd0-ead9-4f00-885f-6c579284466f" providerId="ADAL" clId="{0F6545CD-131E-4AAF-A6D4-E9F65412619F}" dt="2024-02-21T13:15:46.278" v="2" actId="478"/>
          <ac:picMkLst>
            <pc:docMk/>
            <pc:sldMk cId="6735253" sldId="283"/>
            <ac:picMk id="12290" creationId="{AA91A082-4B4A-87A5-3D2C-5217DFE8CC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470C-4068-CF80-65B0-21934B537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6DA709-6B1C-769D-1049-38F5DDA9F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10C37-F120-4904-3567-55548EAF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8BA8F-3445-460C-ECCB-D6E67905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84F6D-92D1-628C-F67F-8BC7C293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5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75995-5FAF-3DCF-D04A-F4F0E9BB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7A8F1E-3CF8-8B85-4BDA-3F8C8BE02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B0B271-A982-C8DA-C483-D772318B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E6E4F4-E282-B1BA-CF60-ECB2198C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56F17-AA68-EFFA-3831-C7255012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CBFCEE-5075-34C9-8321-9ABA8A254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99F0AB-6525-FE4F-1D6C-5DD8F15C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CA72-5EEE-433C-51F1-6F646209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0A5EA-547F-509F-FA46-2B6FA4F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EB699-DAD5-7827-0B4B-E4B23617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6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EF78D-B53B-2E86-109B-670B705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FBAB2D-D401-404B-441F-D22E8DB7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0FE0A7-6A80-E315-03C5-E3DC9CEA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DC94D-61DB-1843-5CD3-8AEB066D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F099AC-FF3A-F093-1A31-AC808C4F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3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FB698-9863-A9F9-5A8A-D2487BAE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49E0C-E126-20B1-73D6-131918E0A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498EB-8419-3C60-46CD-D224A5C7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510FE2-807D-E347-C1B5-831EFCAB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1CFA3-C702-95D2-C8D8-C1CE286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BA0F8-C4C4-36AD-95CA-2AC9BA76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9355E7-CB2D-D876-2AB1-443BBC8D3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C359E6-316E-3DF5-F730-845811453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F40528-B4B8-F155-A363-B496B8F0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17015A-D194-E0CB-057A-2489C01C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FD0148-CD9F-30AB-18CE-BA8EE381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0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9A291-4ECA-CC2C-62FE-EC04C0AF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B3B5EE-2DA3-344E-70FC-F10FE2A35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CB007A-22FB-4143-5D4B-3B745D0E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D5A9AF-D26E-EE6F-9D06-85C477768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883D34-C395-3CC6-BCCF-B9582B792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08FACF-16FA-5946-EC42-750FB856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905D5D-22F4-61E4-6467-5A677659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D89322-3313-2EAD-386D-EAEDFB2B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2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90243-5226-0988-E463-DDB7A1B9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055CC-B87E-63B7-0E7A-31BBD66D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0722B2-268E-D658-6195-8EB825D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2B7204-A95E-092F-54B2-83C4B076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39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E98983-01BE-BB0C-51AA-29D3B3A6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07D78E-FB91-F497-3E9D-ED45969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A05F0-1355-4122-6F7B-C30577BC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0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35B75-0D6B-ABCC-69D6-1501BC80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B612F-12D1-3E67-D094-0AF213BC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EDF803-6416-5113-E4A4-BE6C0683A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D7432-F843-F25F-6F3E-65A87BD9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110ED7-5932-440F-AC5B-A0DCA303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16917-CD18-1F9E-D6C0-E5B593FC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2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FCDE7-9518-7086-4DC0-C33AD7F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292183-B11B-EC3B-6634-DB73BFE35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2E4D44-835E-AE98-3467-5968D3110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F00144-4AB3-F799-911F-750176A3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FF73DD-D0AB-E346-348A-8DCCE68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166895-A31C-9AF4-5FAC-1B168A7F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80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04B279-DE8F-01A0-E59D-23C30F97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EAF5A-FB4F-5ACC-9321-F5548993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5A9B26-0E4D-B274-DCA0-8628218A9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783B-BEDC-442B-9858-3080313BED29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5C31C2-8A13-E6CF-770B-3CD4D6F4F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BCE690-1AE9-4FA9-6EFB-5AD2D4CE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76DB-3B51-4188-B413-3A63E0B157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alor.globo.com/empresas/noticia/2024/02/20/embrapii-e-fapesp-firmam-acordo-para-atender-o-hospital-albert-einstein-e-cpqd-no-total-de-r-158-milhoes.g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gm/ms-n-2.261-de-8-de-dezembro-de-2023-5292593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.gov.br/en/web/dou/-/portaria-gm/ms-n-2.261-de-8-de-dezembro-de-2023-52925936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gm/ms-n-2.261-de-8-de-dezembro-de-2023-5292593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gm/ms-n-2.261-de-8-de-dezembro-de-2023-5292593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imaryimmune.org/understanding-primary-immunodeficiency/types-of-pi/congenital-athymi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BB235-7D94-3246-EFD5-C4BBE22BD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6163"/>
            <a:ext cx="9144000" cy="2387600"/>
          </a:xfrm>
        </p:spPr>
        <p:txBody>
          <a:bodyPr/>
          <a:lstStyle/>
          <a:p>
            <a:r>
              <a:rPr lang="pt-BR" b="1" dirty="0"/>
              <a:t>Complexo Econômico-Industrial da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057186-CDF6-D041-02F4-53005397F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3763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Denizar Vianna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31948-BB5C-1DB3-5BE3-9A2AAD49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7"/>
            <a:ext cx="12192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3F7E0-8846-078A-E1B7-5055D4ED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BB8E6F8-10C2-FA3C-402A-1DE2AADEF40C}"/>
                  </a:ext>
                </a:extLst>
              </p:cNvPr>
              <p:cNvSpPr txBox="1"/>
              <p:nvPr/>
            </p:nvSpPr>
            <p:spPr>
              <a:xfrm>
                <a:off x="2952010" y="537707"/>
                <a:ext cx="6094520" cy="851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𝑝𝑟𝑒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ç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3600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t-BR" sz="36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sz="36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𝑝𝑟𝑒</m:t>
                              </m:r>
                              <m:r>
                                <a:rPr lang="pt-BR" sz="3600" i="0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𝑐𝑗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pt-BR" sz="3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BB8E6F8-10C2-FA3C-402A-1DE2AADEF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10" y="537707"/>
                <a:ext cx="6094520" cy="851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4FAFF1-42C0-4AA2-F4BE-9351A09BEDA3}"/>
                  </a:ext>
                </a:extLst>
              </p:cNvPr>
              <p:cNvSpPr txBox="1"/>
              <p:nvPr/>
            </p:nvSpPr>
            <p:spPr>
              <a:xfrm>
                <a:off x="2148396" y="2127304"/>
                <a:ext cx="9374820" cy="2910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𝑝𝑟𝑒</m:t>
                    </m:r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ç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é o preço da terapia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para o Brasil.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𝑝𝑟𝑒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ç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𝑐𝑗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é o preço da terapia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para o país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que possui comercialização desta terapia.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é o fator de câmbio de moeda do país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para moeda nacional (BRL), sendo seu cálculo igual a média mensal dos últimos 60 dias.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4FAFF1-42C0-4AA2-F4BE-9351A09BE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396" y="2127304"/>
                <a:ext cx="9374820" cy="2910092"/>
              </a:xfrm>
              <a:prstGeom prst="rect">
                <a:avLst/>
              </a:prstGeom>
              <a:blipFill>
                <a:blip r:embed="rId3"/>
                <a:stretch>
                  <a:fillRect l="-1040" r="-1040" b="-39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07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8383C-5870-DBA4-952C-154005E7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6834312-3244-4719-6890-ACED9B6CB919}"/>
                  </a:ext>
                </a:extLst>
              </p:cNvPr>
              <p:cNvSpPr txBox="1"/>
              <p:nvPr/>
            </p:nvSpPr>
            <p:spPr>
              <a:xfrm>
                <a:off x="1917577" y="314642"/>
                <a:ext cx="7519386" cy="698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𝑑𝑒𝑚𝑎𝑛𝑑𝑎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𝑝𝑜𝑝𝑢𝑙𝑎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i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6834312-3244-4719-6890-ACED9B6C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7" y="314642"/>
                <a:ext cx="7519386" cy="698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128A5E2-CC8A-12D9-D501-BB9BEF2102F4}"/>
                  </a:ext>
                </a:extLst>
              </p:cNvPr>
              <p:cNvSpPr txBox="1"/>
              <p:nvPr/>
            </p:nvSpPr>
            <p:spPr>
              <a:xfrm>
                <a:off x="2399189" y="1198712"/>
                <a:ext cx="8271769" cy="2910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𝑝𝑜𝑝𝑢𝑙𝑎</m:t>
                    </m:r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çã</m:t>
                    </m:r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𝑜</m:t>
                    </m:r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representa a população total do Brasil.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é a proporção de incidência da doença rara e factível a receber a terapia j da população alvo.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ea typeface="Times New Roman" panose="02020603050405020304" pitchFamily="18" charset="0"/>
                  </a:rPr>
                  <a:t> é a proporção da população alvo da doença rara e factível a receber a terapia j sobre a população total.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128A5E2-CC8A-12D9-D501-BB9BEF21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189" y="1198712"/>
                <a:ext cx="8271769" cy="2910092"/>
              </a:xfrm>
              <a:prstGeom prst="rect">
                <a:avLst/>
              </a:prstGeom>
              <a:blipFill>
                <a:blip r:embed="rId3"/>
                <a:stretch>
                  <a:fillRect l="-1180" r="-1180" b="-39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23F0011-5E89-09C2-9827-1E00FE68CAA8}"/>
                  </a:ext>
                </a:extLst>
              </p:cNvPr>
              <p:cNvSpPr txBox="1"/>
              <p:nvPr/>
            </p:nvSpPr>
            <p:spPr>
              <a:xfrm>
                <a:off x="2024109" y="4933111"/>
                <a:ext cx="7989903" cy="14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𝑖𝑚𝑝𝑎𝑐𝑡𝑜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𝑑𝑒𝑚𝑎𝑛𝑑𝑎</m:t>
                              </m:r>
                            </m:e>
                            <m: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𝑗𝑡</m:t>
                              </m:r>
                            </m:sub>
                          </m:s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 × 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𝑝𝑟𝑒</m:t>
                              </m:r>
                              <m:r>
                                <a:rPr lang="pt-BR" sz="3600" i="0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𝑗𝑡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23F0011-5E89-09C2-9827-1E00FE68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09" y="4933111"/>
                <a:ext cx="7989903" cy="14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7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13C8F-9525-3902-795E-F4DAA934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14BC4EB-2558-E555-DD8C-7DABFE673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83595"/>
              </p:ext>
            </p:extLst>
          </p:nvPr>
        </p:nvGraphicFramePr>
        <p:xfrm>
          <a:off x="914400" y="2665707"/>
          <a:ext cx="10634138" cy="179469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118212">
                  <a:extLst>
                    <a:ext uri="{9D8B030D-6E8A-4147-A177-3AD203B41FA5}">
                      <a16:colId xmlns:a16="http://schemas.microsoft.com/office/drawing/2014/main" val="607955099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3375134703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1398932141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623956176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3057612890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3901802996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1605730383"/>
                    </a:ext>
                  </a:extLst>
                </a:gridCol>
                <a:gridCol w="1359418">
                  <a:extLst>
                    <a:ext uri="{9D8B030D-6E8A-4147-A177-3AD203B41FA5}">
                      <a16:colId xmlns:a16="http://schemas.microsoft.com/office/drawing/2014/main" val="3191225232"/>
                    </a:ext>
                  </a:extLst>
                </a:gridCol>
              </a:tblGrid>
              <a:tr h="36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Anos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2029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21784"/>
                  </a:ext>
                </a:extLst>
              </a:tr>
              <a:tr h="581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População IBGE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>
                          <a:solidFill>
                            <a:schemeClr val="tx1"/>
                          </a:solidFill>
                          <a:effectLst/>
                        </a:rPr>
                        <a:t>216.284.269</a:t>
                      </a:r>
                      <a:endParaRPr lang="pt-BR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>
                          <a:solidFill>
                            <a:schemeClr val="tx1"/>
                          </a:solidFill>
                          <a:effectLst/>
                        </a:rPr>
                        <a:t>217.684.462</a:t>
                      </a:r>
                      <a:endParaRPr lang="pt-BR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219.029.093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>
                          <a:solidFill>
                            <a:schemeClr val="tx1"/>
                          </a:solidFill>
                          <a:effectLst/>
                        </a:rPr>
                        <a:t>220.316.530</a:t>
                      </a:r>
                      <a:endParaRPr lang="pt-BR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>
                          <a:solidFill>
                            <a:schemeClr val="tx1"/>
                          </a:solidFill>
                          <a:effectLst/>
                        </a:rPr>
                        <a:t>221.545.234</a:t>
                      </a:r>
                      <a:endParaRPr lang="pt-BR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>
                          <a:solidFill>
                            <a:schemeClr val="tx1"/>
                          </a:solidFill>
                          <a:effectLst/>
                        </a:rPr>
                        <a:t>222.713.669</a:t>
                      </a:r>
                      <a:endParaRPr lang="pt-BR" sz="18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223.821.305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344209"/>
                  </a:ext>
                </a:extLst>
              </a:tr>
              <a:tr h="581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Projeção IPCA</a:t>
                      </a:r>
                      <a:endParaRPr lang="pt-BR" sz="1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4,63%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3,91%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3,50%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3,50%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3,00%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3,00%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cap="none" spc="0" dirty="0">
                          <a:solidFill>
                            <a:schemeClr val="tx1"/>
                          </a:solidFill>
                          <a:effectLst/>
                        </a:rPr>
                        <a:t>3,00%</a:t>
                      </a:r>
                      <a:endParaRPr lang="pt-BR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4" marR="65404" marT="61044" marB="610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1074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EBF722D-9980-8E31-AB6A-BF193F5E647E}"/>
              </a:ext>
            </a:extLst>
          </p:cNvPr>
          <p:cNvSpPr txBox="1"/>
          <p:nvPr/>
        </p:nvSpPr>
        <p:spPr>
          <a:xfrm>
            <a:off x="818965" y="458708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IBGE e Relatório Focus, 2023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17591F-2C0D-8C78-F301-F97C36D40CE2}"/>
              </a:ext>
            </a:extLst>
          </p:cNvPr>
          <p:cNvSpPr txBox="1"/>
          <p:nvPr/>
        </p:nvSpPr>
        <p:spPr>
          <a:xfrm>
            <a:off x="3048" y="-117036"/>
            <a:ext cx="12188952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Projeção da população e IPCA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98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A25E-1AF6-BE58-5D51-F90F1F1F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BD0380-83F2-F025-8CDD-597C04666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40701"/>
              </p:ext>
            </p:extLst>
          </p:nvPr>
        </p:nvGraphicFramePr>
        <p:xfrm>
          <a:off x="266699" y="2389438"/>
          <a:ext cx="11658602" cy="277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428">
                  <a:extLst>
                    <a:ext uri="{9D8B030D-6E8A-4147-A177-3AD203B41FA5}">
                      <a16:colId xmlns:a16="http://schemas.microsoft.com/office/drawing/2014/main" val="281588394"/>
                    </a:ext>
                  </a:extLst>
                </a:gridCol>
                <a:gridCol w="2890150">
                  <a:extLst>
                    <a:ext uri="{9D8B030D-6E8A-4147-A177-3AD203B41FA5}">
                      <a16:colId xmlns:a16="http://schemas.microsoft.com/office/drawing/2014/main" val="2848200262"/>
                    </a:ext>
                  </a:extLst>
                </a:gridCol>
                <a:gridCol w="3051380">
                  <a:extLst>
                    <a:ext uri="{9D8B030D-6E8A-4147-A177-3AD203B41FA5}">
                      <a16:colId xmlns:a16="http://schemas.microsoft.com/office/drawing/2014/main" val="55540994"/>
                    </a:ext>
                  </a:extLst>
                </a:gridCol>
                <a:gridCol w="3193644">
                  <a:extLst>
                    <a:ext uri="{9D8B030D-6E8A-4147-A177-3AD203B41FA5}">
                      <a16:colId xmlns:a16="http://schemas.microsoft.com/office/drawing/2014/main" val="849507236"/>
                    </a:ext>
                  </a:extLst>
                </a:gridCol>
              </a:tblGrid>
              <a:tr h="38113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99935"/>
                  </a:ext>
                </a:extLst>
              </a:tr>
              <a:tr h="1030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</a:rPr>
                        <a:t>Cenário Conservador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</a:rPr>
                        <a:t>Cenário Moderado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Cenário Agressivo</a:t>
                      </a:r>
                    </a:p>
                  </a:txBody>
                  <a:tcPr marL="88519" marR="88519" marT="0" marB="0" anchor="ctr"/>
                </a:tc>
                <a:extLst>
                  <a:ext uri="{0D108BD9-81ED-4DB2-BD59-A6C34878D82A}">
                    <a16:rowId xmlns:a16="http://schemas.microsoft.com/office/drawing/2014/main" val="1030747570"/>
                  </a:ext>
                </a:extLst>
              </a:tr>
              <a:tr h="1030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Impacto orçamentário até 2029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R$ 19.967.060.538,63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 R$ 25.071.517.582,01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R$ 37.402.951.188,90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extLst>
                  <a:ext uri="{0D108BD9-81ED-4DB2-BD59-A6C34878D82A}">
                    <a16:rowId xmlns:a16="http://schemas.microsoft.com/office/drawing/2014/main" val="411525867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F2DCF67-BA0A-281A-E0FC-135213DF397C}"/>
              </a:ext>
            </a:extLst>
          </p:cNvPr>
          <p:cNvSpPr txBox="1"/>
          <p:nvPr/>
        </p:nvSpPr>
        <p:spPr>
          <a:xfrm>
            <a:off x="0" y="0"/>
            <a:ext cx="12188952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Orçamentário nos diferentes cenários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(inserção escalonada das tecnologias de 20% a cada ano)  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811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94D4-953A-4779-8398-CBC814E9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68301D1-02C1-ED97-7FC8-ED1EE5A95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68696"/>
              </p:ext>
            </p:extLst>
          </p:nvPr>
        </p:nvGraphicFramePr>
        <p:xfrm>
          <a:off x="157579" y="2451582"/>
          <a:ext cx="11658602" cy="244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428">
                  <a:extLst>
                    <a:ext uri="{9D8B030D-6E8A-4147-A177-3AD203B41FA5}">
                      <a16:colId xmlns:a16="http://schemas.microsoft.com/office/drawing/2014/main" val="281588394"/>
                    </a:ext>
                  </a:extLst>
                </a:gridCol>
                <a:gridCol w="3053968">
                  <a:extLst>
                    <a:ext uri="{9D8B030D-6E8A-4147-A177-3AD203B41FA5}">
                      <a16:colId xmlns:a16="http://schemas.microsoft.com/office/drawing/2014/main" val="2848200262"/>
                    </a:ext>
                  </a:extLst>
                </a:gridCol>
                <a:gridCol w="3027286">
                  <a:extLst>
                    <a:ext uri="{9D8B030D-6E8A-4147-A177-3AD203B41FA5}">
                      <a16:colId xmlns:a16="http://schemas.microsoft.com/office/drawing/2014/main" val="55540994"/>
                    </a:ext>
                  </a:extLst>
                </a:gridCol>
                <a:gridCol w="3053920">
                  <a:extLst>
                    <a:ext uri="{9D8B030D-6E8A-4147-A177-3AD203B41FA5}">
                      <a16:colId xmlns:a16="http://schemas.microsoft.com/office/drawing/2014/main" val="849507236"/>
                    </a:ext>
                  </a:extLst>
                </a:gridCol>
              </a:tblGrid>
              <a:tr h="38113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99935"/>
                  </a:ext>
                </a:extLst>
              </a:tr>
              <a:tr h="1030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</a:rPr>
                        <a:t>Cenário Conservador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</a:rPr>
                        <a:t>Cenário Moderado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Cenário Agressivo</a:t>
                      </a:r>
                    </a:p>
                  </a:txBody>
                  <a:tcPr marL="88519" marR="88519" marT="0" marB="0" anchor="ctr"/>
                </a:tc>
                <a:extLst>
                  <a:ext uri="{0D108BD9-81ED-4DB2-BD59-A6C34878D82A}">
                    <a16:rowId xmlns:a16="http://schemas.microsoft.com/office/drawing/2014/main" val="1030747570"/>
                  </a:ext>
                </a:extLst>
              </a:tr>
              <a:tr h="1030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Impacto orçamentário até 2029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 R$ 38.533.168.370,46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 R$ 48.380.363.970,94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R$ 72.168.073.885,71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19" marR="88519" marT="0" marB="0" anchor="ctr"/>
                </a:tc>
                <a:extLst>
                  <a:ext uri="{0D108BD9-81ED-4DB2-BD59-A6C34878D82A}">
                    <a16:rowId xmlns:a16="http://schemas.microsoft.com/office/drawing/2014/main" val="411525867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EAFC53A-445C-5184-F4EC-EE722EDE1234}"/>
              </a:ext>
            </a:extLst>
          </p:cNvPr>
          <p:cNvSpPr txBox="1"/>
          <p:nvPr/>
        </p:nvSpPr>
        <p:spPr>
          <a:xfrm>
            <a:off x="3048" y="113783"/>
            <a:ext cx="12188952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Orçamentário nos diferentes cenários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(inserção imediata a partir do 1º ano)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54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1EA74-403B-5681-9B3A-91477FD3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Remédio mais caro do mundo deverá ser pago por planos de saúde - A Crítica  de Campo Grande">
            <a:extLst>
              <a:ext uri="{FF2B5EF4-FFF2-40B4-BE49-F238E27FC236}">
                <a16:creationId xmlns:a16="http://schemas.microsoft.com/office/drawing/2014/main" id="{AC55CFA3-F312-C404-6484-1C5D45086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9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5652-BDCF-0A93-7851-3CE9BDCDB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4607B6-7A01-64E7-B292-FB51C0B77675}"/>
              </a:ext>
            </a:extLst>
          </p:cNvPr>
          <p:cNvSpPr txBox="1"/>
          <p:nvPr/>
        </p:nvSpPr>
        <p:spPr>
          <a:xfrm>
            <a:off x="550416" y="2612540"/>
            <a:ext cx="112480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dirty="0"/>
          </a:p>
          <a:p>
            <a:r>
              <a:rPr lang="pt-BR" sz="2800" dirty="0"/>
              <a:t>“No caso do Hospital Albert Einstein, essa sociedade receberá R$ 15 milhões da </a:t>
            </a:r>
            <a:r>
              <a:rPr lang="pt-BR" sz="2800" dirty="0" err="1"/>
              <a:t>Embrapii</a:t>
            </a:r>
            <a:r>
              <a:rPr lang="pt-BR" sz="2800" dirty="0"/>
              <a:t>, por meio do Ministério da Saúde, para as pesquisas do Centro de Competência </a:t>
            </a:r>
            <a:r>
              <a:rPr lang="pt-BR" sz="2800" dirty="0" err="1"/>
              <a:t>Embrapii</a:t>
            </a:r>
            <a:r>
              <a:rPr lang="pt-BR" sz="2800" dirty="0"/>
              <a:t> em </a:t>
            </a:r>
            <a:r>
              <a:rPr lang="pt-BR" sz="2800" u="sng" dirty="0"/>
              <a:t>Terapias Avançadas</a:t>
            </a:r>
            <a:r>
              <a:rPr lang="pt-BR" sz="2800" dirty="0"/>
              <a:t>. Aqui, a Fapesp fará também outro aporte de R$ 15 milhões. Ao somar com os R$ 2,3 milhões que as futuras empresas associadas ao projeto deverão investir, o total alcança R$ 32,3 milhões”.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Disponível em: </a:t>
            </a:r>
            <a:r>
              <a:rPr lang="pt-BR" dirty="0">
                <a:hlinkClick r:id="rId2"/>
              </a:rPr>
              <a:t>https://valor.globo.com/empresas/noticia/2024/02/20/embrapii-e-fapesp-firmam-acordo-para-atender-o-hospital-albert-einstein-e-cpqd-no-total-de-r-158-milhoes.ghtml</a:t>
            </a:r>
            <a:r>
              <a:rPr lang="pt-BR" dirty="0"/>
              <a:t> Acesso em 21/02/2024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0B1679-81A3-028D-00DC-F7E5EBF6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3" t="36763" r="21578" b="29838"/>
          <a:stretch/>
        </p:blipFill>
        <p:spPr>
          <a:xfrm>
            <a:off x="1534456" y="0"/>
            <a:ext cx="9123087" cy="29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566D1-01EE-A6B3-8AE9-2CE9C5E2B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curso Fiocruz 2024: Edital, Cargos e Inscrição">
            <a:extLst>
              <a:ext uri="{FF2B5EF4-FFF2-40B4-BE49-F238E27FC236}">
                <a16:creationId xmlns:a16="http://schemas.microsoft.com/office/drawing/2014/main" id="{8E533F45-46A4-F65C-CCCC-A470AB71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35" y="1171393"/>
            <a:ext cx="2886361" cy="21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nício - MS INCA HOSPITAL DO CANCER I - Lean nas Emergencias">
            <a:extLst>
              <a:ext uri="{FF2B5EF4-FFF2-40B4-BE49-F238E27FC236}">
                <a16:creationId xmlns:a16="http://schemas.microsoft.com/office/drawing/2014/main" id="{22884F37-3A76-995B-6FE0-FD676CEA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1" y="3543681"/>
            <a:ext cx="1814513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NTO/MS (@IntoSaude) / X">
            <a:extLst>
              <a:ext uri="{FF2B5EF4-FFF2-40B4-BE49-F238E27FC236}">
                <a16:creationId xmlns:a16="http://schemas.microsoft.com/office/drawing/2014/main" id="{20A429C3-319C-C155-C5FC-B94A39F08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11" y="3597262"/>
            <a:ext cx="1821656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nstituto Nacional de Cardiologia (INC)">
            <a:extLst>
              <a:ext uri="{FF2B5EF4-FFF2-40B4-BE49-F238E27FC236}">
                <a16:creationId xmlns:a16="http://schemas.microsoft.com/office/drawing/2014/main" id="{BC9BBE1A-B46F-EC97-56BE-63BF0EE8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84" y="3670839"/>
            <a:ext cx="3042380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nstituto Fernandes Figueira - YouTube">
            <a:extLst>
              <a:ext uri="{FF2B5EF4-FFF2-40B4-BE49-F238E27FC236}">
                <a16:creationId xmlns:a16="http://schemas.microsoft.com/office/drawing/2014/main" id="{DF56346A-270E-609F-08B0-9D548420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05" y="35994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nstituto Nacional de Infectologia Evandro Chagas | Rio de Janeiro RJ">
            <a:extLst>
              <a:ext uri="{FF2B5EF4-FFF2-40B4-BE49-F238E27FC236}">
                <a16:creationId xmlns:a16="http://schemas.microsoft.com/office/drawing/2014/main" id="{FB9BED3D-D7C2-13C5-D763-ECCB4817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80" y="3490105"/>
            <a:ext cx="2035969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2AC273-96FD-6BDB-1974-02169DB95AA2}"/>
              </a:ext>
            </a:extLst>
          </p:cNvPr>
          <p:cNvSpPr txBox="1"/>
          <p:nvPr/>
        </p:nvSpPr>
        <p:spPr>
          <a:xfrm>
            <a:off x="0" y="107401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400" b="1" dirty="0"/>
              <a:t>Potencialidades da temática para o desenvolvimento da CT&amp;I no RJ</a:t>
            </a:r>
          </a:p>
        </p:txBody>
      </p:sp>
    </p:spTree>
    <p:extLst>
      <p:ext uri="{BB962C8B-B14F-4D97-AF65-F5344CB8AC3E}">
        <p14:creationId xmlns:p14="http://schemas.microsoft.com/office/powerpoint/2010/main" val="130330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51188-4821-E497-2EE8-753D87E3D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CB25FB-0E89-76A7-E863-ED8109A75730}"/>
              </a:ext>
            </a:extLst>
          </p:cNvPr>
          <p:cNvSpPr txBox="1"/>
          <p:nvPr/>
        </p:nvSpPr>
        <p:spPr>
          <a:xfrm>
            <a:off x="0" y="107401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400" b="1" dirty="0"/>
              <a:t>Principais obstáculos econômicos, institucionais e políticos</a:t>
            </a:r>
          </a:p>
        </p:txBody>
      </p:sp>
      <p:pic>
        <p:nvPicPr>
          <p:cNvPr id="2050" name="Picture 2" descr="Ministério da Saúde completa 70 anos em 25/7/2023 | Biblioteca Virtual em  Saúde MS">
            <a:extLst>
              <a:ext uri="{FF2B5EF4-FFF2-40B4-BE49-F238E27FC236}">
                <a16:creationId xmlns:a16="http://schemas.microsoft.com/office/drawing/2014/main" id="{9FD372A0-9DA2-449E-82E8-D32017B0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814637"/>
            <a:ext cx="2857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S Rio de Janeiro Logo PNG Vector (CDR) Free Download">
            <a:extLst>
              <a:ext uri="{FF2B5EF4-FFF2-40B4-BE49-F238E27FC236}">
                <a16:creationId xmlns:a16="http://schemas.microsoft.com/office/drawing/2014/main" id="{E5E93559-C01A-E9E9-9046-0ED8B9D9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20" y="1755203"/>
            <a:ext cx="3529013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S do Rio de Janeiro - RJ abre Processo Seletivo com 53 vagas para Médicos  - YouTube">
            <a:extLst>
              <a:ext uri="{FF2B5EF4-FFF2-40B4-BE49-F238E27FC236}">
                <a16:creationId xmlns:a16="http://schemas.microsoft.com/office/drawing/2014/main" id="{7DEE6B2A-2B75-048D-7677-3F494C8A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53" y="271961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9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B877E-8FE1-F63A-07C5-5BE03256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A8D9E4-E73C-7241-18A1-2CDFA0DA1E40}"/>
              </a:ext>
            </a:extLst>
          </p:cNvPr>
          <p:cNvSpPr txBox="1"/>
          <p:nvPr/>
        </p:nvSpPr>
        <p:spPr>
          <a:xfrm>
            <a:off x="0" y="107401"/>
            <a:ext cx="1219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300" b="1" dirty="0"/>
              <a:t>Principais áreas de conhecimento e setores empresariais relevantes</a:t>
            </a:r>
          </a:p>
        </p:txBody>
      </p:sp>
      <p:pic>
        <p:nvPicPr>
          <p:cNvPr id="4098" name="Picture 2" descr="Universidade Federal do Rio de Janeiro – Wikipédia, a enciclopédia livre">
            <a:extLst>
              <a:ext uri="{FF2B5EF4-FFF2-40B4-BE49-F238E27FC236}">
                <a16:creationId xmlns:a16="http://schemas.microsoft.com/office/drawing/2014/main" id="{50AD34C1-74F5-F80B-AB74-281339F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09682"/>
            <a:ext cx="1666494" cy="17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ERJ - Universidade do Estado do Rio de Janeiro">
            <a:extLst>
              <a:ext uri="{FF2B5EF4-FFF2-40B4-BE49-F238E27FC236}">
                <a16:creationId xmlns:a16="http://schemas.microsoft.com/office/drawing/2014/main" id="{F50CBA75-3B9B-53C6-0923-D2842BB6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12445" r="12223" b="8889"/>
          <a:stretch/>
        </p:blipFill>
        <p:spPr bwMode="auto">
          <a:xfrm>
            <a:off x="8425046" y="1366444"/>
            <a:ext cx="1702791" cy="17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grama do Bom Uso Energético – PROBEN » UFF está com inscrições abertas  para o MBA em gestão de Energia e Eficiência Energética">
            <a:extLst>
              <a:ext uri="{FF2B5EF4-FFF2-40B4-BE49-F238E27FC236}">
                <a16:creationId xmlns:a16="http://schemas.microsoft.com/office/drawing/2014/main" id="{F68D9DA9-A2C4-AECB-4B9C-3FDB9D36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63" y="1331466"/>
            <a:ext cx="1857851" cy="16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Universidade Federal do Estado do Rio de Janeiro – Wikipédia, a  enciclopédia livre">
            <a:extLst>
              <a:ext uri="{FF2B5EF4-FFF2-40B4-BE49-F238E27FC236}">
                <a16:creationId xmlns:a16="http://schemas.microsoft.com/office/drawing/2014/main" id="{ED73BEED-280F-1491-AB08-BC94CC62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9" y="1086387"/>
            <a:ext cx="1494187" cy="21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UFRRJ - Universidade Federal Rural do Rio de Janeiro - YouTube">
            <a:extLst>
              <a:ext uri="{FF2B5EF4-FFF2-40B4-BE49-F238E27FC236}">
                <a16:creationId xmlns:a16="http://schemas.microsoft.com/office/drawing/2014/main" id="{35000A01-34A8-7A39-BAAF-74915CBF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37" y="1290420"/>
            <a:ext cx="1778794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Universidade Estadual do Norte Fluminense Darcy Ribeiro | REARI-RJ">
            <a:extLst>
              <a:ext uri="{FF2B5EF4-FFF2-40B4-BE49-F238E27FC236}">
                <a16:creationId xmlns:a16="http://schemas.microsoft.com/office/drawing/2014/main" id="{121993E1-4C6D-FB80-B932-BDA34D8F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64" y="87502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irjan apoia inovação, qualidade e conformidade da cadeia produtiva de  Alimentos e Bebidas | Alimentos e Bebidas">
            <a:extLst>
              <a:ext uri="{FF2B5EF4-FFF2-40B4-BE49-F238E27FC236}">
                <a16:creationId xmlns:a16="http://schemas.microsoft.com/office/drawing/2014/main" id="{6A4F7A20-691C-E542-E685-64BA4337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06" y="4004797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ssociação Comercial do Rio de Janeiro – Wikipédia, a enciclopédia livre">
            <a:extLst>
              <a:ext uri="{FF2B5EF4-FFF2-40B4-BE49-F238E27FC236}">
                <a16:creationId xmlns:a16="http://schemas.microsoft.com/office/drawing/2014/main" id="{AFCC5A9A-4689-30B0-D47C-FFC85F91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76" y="3983484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4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E8C6-4B6C-4CF0-F08A-C5D20C90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68BA6B2-239C-666A-D220-16140E0EE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2" t="13333" r="5995" b="25178"/>
          <a:stretch/>
        </p:blipFill>
        <p:spPr>
          <a:xfrm>
            <a:off x="151503" y="0"/>
            <a:ext cx="11888991" cy="588259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E537725-DED8-3A15-05D5-662315590953}"/>
              </a:ext>
            </a:extLst>
          </p:cNvPr>
          <p:cNvSpPr txBox="1"/>
          <p:nvPr/>
        </p:nvSpPr>
        <p:spPr>
          <a:xfrm>
            <a:off x="-2" y="644632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Disponível em: </a:t>
            </a:r>
            <a:r>
              <a:rPr lang="pt-BR" sz="1600" dirty="0">
                <a:hlinkClick r:id="rId3"/>
              </a:rPr>
              <a:t>https://www.in.gov.br/en/web/dou/-/portaria-gm/ms-n-2.261-de-8-de-dezembro-de-2023-529259361</a:t>
            </a:r>
            <a:r>
              <a:rPr lang="pt-BR" sz="1600" dirty="0"/>
              <a:t> Acesso em 17/02/2024</a:t>
            </a:r>
          </a:p>
        </p:txBody>
      </p:sp>
    </p:spTree>
    <p:extLst>
      <p:ext uri="{BB962C8B-B14F-4D97-AF65-F5344CB8AC3E}">
        <p14:creationId xmlns:p14="http://schemas.microsoft.com/office/powerpoint/2010/main" val="213699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BA8B6-80C6-6C54-8F23-065C8953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Vacina Covid-19: Fiocruz libera dois milhões de doses e imuniza  profissionais de saúde">
            <a:extLst>
              <a:ext uri="{FF2B5EF4-FFF2-40B4-BE49-F238E27FC236}">
                <a16:creationId xmlns:a16="http://schemas.microsoft.com/office/drawing/2014/main" id="{4D4E9BED-53E6-8703-E4A3-8158EA57A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116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DC5C7-8E7B-830F-E13B-1A3841E0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989CB-C2E8-A899-6DC7-437FB46E8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6163"/>
            <a:ext cx="9144000" cy="2387600"/>
          </a:xfrm>
        </p:spPr>
        <p:txBody>
          <a:bodyPr/>
          <a:lstStyle/>
          <a:p>
            <a:r>
              <a:rPr lang="pt-BR" b="1" dirty="0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13896-B8C6-536F-D0ED-8D1213A36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3763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denizar@uerj.br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8CBF1-7DD3-0D01-425F-4A9E92D3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7"/>
            <a:ext cx="12192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FE220-6336-FA12-2C97-92116B56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2500D1-3C39-27C5-E8F6-A6EB3E8132A5}"/>
              </a:ext>
            </a:extLst>
          </p:cNvPr>
          <p:cNvSpPr txBox="1"/>
          <p:nvPr/>
        </p:nvSpPr>
        <p:spPr>
          <a:xfrm>
            <a:off x="-2" y="644632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Disponível em: </a:t>
            </a:r>
            <a:r>
              <a:rPr lang="pt-BR" sz="1600" dirty="0">
                <a:hlinkClick r:id="rId2"/>
              </a:rPr>
              <a:t>https://www.in.gov.br/en/web/dou/-/portaria-gm/ms-n-2.261-de-8-de-dezembro-de-2023-529259361</a:t>
            </a:r>
            <a:r>
              <a:rPr lang="pt-BR" sz="1600" dirty="0"/>
              <a:t> Acesso em 17/02/2024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58577E-886E-F4E6-4A74-4F62AB99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15275" r="16408" b="62848"/>
          <a:stretch/>
        </p:blipFill>
        <p:spPr>
          <a:xfrm>
            <a:off x="374475" y="1751478"/>
            <a:ext cx="11443045" cy="20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3D81-CDC8-DF17-A5EC-B9C48BA5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886734-AA30-80EF-76DA-E829CD5D5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0" t="21389" r="13203" b="6389"/>
          <a:stretch/>
        </p:blipFill>
        <p:spPr>
          <a:xfrm>
            <a:off x="492885" y="131647"/>
            <a:ext cx="11206230" cy="61664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F57E58A-56C9-C662-45E0-DFFA0E930062}"/>
              </a:ext>
            </a:extLst>
          </p:cNvPr>
          <p:cNvSpPr txBox="1"/>
          <p:nvPr/>
        </p:nvSpPr>
        <p:spPr>
          <a:xfrm>
            <a:off x="-2" y="644632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Disponível em: </a:t>
            </a:r>
            <a:r>
              <a:rPr lang="pt-BR" sz="1600" dirty="0">
                <a:hlinkClick r:id="rId3"/>
              </a:rPr>
              <a:t>https://www.in.gov.br/en/web/dou/-/portaria-gm/ms-n-2.261-de-8-de-dezembro-de-2023-529259361</a:t>
            </a:r>
            <a:r>
              <a:rPr lang="pt-BR" sz="1600" dirty="0"/>
              <a:t> Acesso em 17/02/2024</a:t>
            </a:r>
          </a:p>
        </p:txBody>
      </p:sp>
    </p:spTree>
    <p:extLst>
      <p:ext uri="{BB962C8B-B14F-4D97-AF65-F5344CB8AC3E}">
        <p14:creationId xmlns:p14="http://schemas.microsoft.com/office/powerpoint/2010/main" val="246017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EF7B4-1922-EDB2-D93A-8DCE0B16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27CF9C-1196-069D-77D9-9EADA36DA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9" t="12083" r="26829" b="13195"/>
          <a:stretch/>
        </p:blipFill>
        <p:spPr>
          <a:xfrm>
            <a:off x="2493322" y="277527"/>
            <a:ext cx="7205355" cy="59955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741CC8-9285-414C-2D93-F13D8DCBE2F5}"/>
              </a:ext>
            </a:extLst>
          </p:cNvPr>
          <p:cNvSpPr txBox="1"/>
          <p:nvPr/>
        </p:nvSpPr>
        <p:spPr>
          <a:xfrm>
            <a:off x="-2" y="644632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Disponível em: </a:t>
            </a:r>
            <a:r>
              <a:rPr lang="pt-BR" sz="1600" dirty="0">
                <a:hlinkClick r:id="rId3"/>
              </a:rPr>
              <a:t>https://www.in.gov.br/en/web/dou/-/portaria-gm/ms-n-2.261-de-8-de-dezembro-de-2023-529259361</a:t>
            </a:r>
            <a:r>
              <a:rPr lang="pt-BR" sz="1600" dirty="0"/>
              <a:t> Acesso em 17/02/2024</a:t>
            </a:r>
          </a:p>
        </p:txBody>
      </p:sp>
    </p:spTree>
    <p:extLst>
      <p:ext uri="{BB962C8B-B14F-4D97-AF65-F5344CB8AC3E}">
        <p14:creationId xmlns:p14="http://schemas.microsoft.com/office/powerpoint/2010/main" val="22844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364B-EA4E-7A9B-CCAA-BF49C248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visa aprova norma sobre produtos de terapias avançadas — Retina Brasil">
            <a:extLst>
              <a:ext uri="{FF2B5EF4-FFF2-40B4-BE49-F238E27FC236}">
                <a16:creationId xmlns:a16="http://schemas.microsoft.com/office/drawing/2014/main" id="{EC1C6A61-78BD-857F-460F-CF4B41DA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0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C9807-F5EF-9802-43E5-6346FFA7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5CA212-908B-6C98-477A-83348C2381EC}"/>
              </a:ext>
            </a:extLst>
          </p:cNvPr>
          <p:cNvSpPr txBox="1"/>
          <p:nvPr/>
        </p:nvSpPr>
        <p:spPr>
          <a:xfrm>
            <a:off x="-71021" y="33885"/>
            <a:ext cx="12259973" cy="888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Orçamentário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Terapias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Avançadas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 SUS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1F0FEBD-D406-C0D9-7BDD-112FE9134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47290"/>
              </p:ext>
            </p:extLst>
          </p:nvPr>
        </p:nvGraphicFramePr>
        <p:xfrm>
          <a:off x="696158" y="888249"/>
          <a:ext cx="10512549" cy="5784946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777423">
                  <a:extLst>
                    <a:ext uri="{9D8B030D-6E8A-4147-A177-3AD203B41FA5}">
                      <a16:colId xmlns:a16="http://schemas.microsoft.com/office/drawing/2014/main" val="1275829212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226245074"/>
                    </a:ext>
                  </a:extLst>
                </a:gridCol>
                <a:gridCol w="8205020">
                  <a:extLst>
                    <a:ext uri="{9D8B030D-6E8A-4147-A177-3AD203B41FA5}">
                      <a16:colId xmlns:a16="http://schemas.microsoft.com/office/drawing/2014/main" val="3376636328"/>
                    </a:ext>
                  </a:extLst>
                </a:gridCol>
              </a:tblGrid>
              <a:tr h="288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pt-BR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PTA</a:t>
                      </a:r>
                      <a:endParaRPr lang="pt-BR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Indicação Terapêutica</a:t>
                      </a:r>
                      <a:endParaRPr lang="pt-BR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92840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Elevidys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Distrofia muscular de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Duchenne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95349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Libmeldy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Crianças com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leucodistrofia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metacromática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(MLD).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91164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Luxturna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Distrofia retiniana hereditária associada a mutações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bialélicas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no gene RPE-65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51983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Rethymic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Reconstituição imunológica em pacientes pediátricos com atimia congênita.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37371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Strimvelis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Imunodeficiência combinada grave por deficiência de adenosina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deaminase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(ADA-SCI D)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54280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Upstaza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Deficiência de L- aminoácidos aromáticos humanos descarboxilase (AADC)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72001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Vyjuvek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Epidermólise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bolhosa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Vyjuvek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foi aprovada pelo FDA para tratar feridas em pessoas com DEB, com 6 meses ou mais, que apresentam mutações no gene COL7A1.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28052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Zolgensma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Tratamento de pacientes pediátricos com menos de 2 anos de idade com atrofia muscular espinhal com mutações </a:t>
                      </a: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bialélicas</a:t>
                      </a: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no gene de sobrevivência do neurônio motor 1 (SMN1)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93439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Zynteglo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Tratamento de pacientes com beta-talassemia, com 12 anos ou mais, que necessitam de transfusões sanguíneas regulares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8967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Abecma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Recaída ou mieloma múltiplo refratário depois de quatro ou mais linhas de tratamento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16256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Breyanzi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Linfoma difuso de células B (DLBCL); Linfoma primário mediastinal de Grandes células B (PMBCL); linfoma folicular grau 3B (FL3B).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72318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Carvykti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Adultos com mieloma múltiplo em recaída e refratário, que receberam pelo menos três terapêuticas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949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Kymriah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Leucemia linfoblástica aguda de células B na segunda recidiva (ou posterior) ou refratária, linfoma de grandes células B recidivado ou refratário após duas ou mais combinações de tratamento sistémico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0422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Tecartus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Adultos com linfoma de células do manto (LCM)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65013"/>
                  </a:ext>
                </a:extLst>
              </a:tr>
              <a:tr h="240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Yescarta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Linfoma de grandes células B recidivado ou refratário após duas ou mais combinações de tratamento sistémico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67" marR="52567" marT="7009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1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3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A735B-C467-102B-4696-2220BD07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1FE911-FFBA-9E09-B849-0A055CCD4A87}"/>
              </a:ext>
            </a:extLst>
          </p:cNvPr>
          <p:cNvSpPr txBox="1"/>
          <p:nvPr/>
        </p:nvSpPr>
        <p:spPr>
          <a:xfrm>
            <a:off x="3048" y="-117036"/>
            <a:ext cx="12188952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Projeção populacional do Brasil por faixa etária (2023 a 2029)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08968B-7DBD-EA79-FD72-5E60E6E0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93" y="1019209"/>
            <a:ext cx="8799566" cy="52486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0BB136-C1CF-D46F-C37D-135F68643E6A}"/>
              </a:ext>
            </a:extLst>
          </p:cNvPr>
          <p:cNvSpPr txBox="1"/>
          <p:nvPr/>
        </p:nvSpPr>
        <p:spPr>
          <a:xfrm>
            <a:off x="1694693" y="6384872"/>
            <a:ext cx="610339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cap="small" spc="5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pt-BR" sz="2000" cap="small" spc="5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IBGE, 2023. 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4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68612-B5B7-30DB-A3CF-443C80AF2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AF801B-A72C-970F-89BF-A508DA2E4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3165"/>
              </p:ext>
            </p:extLst>
          </p:nvPr>
        </p:nvGraphicFramePr>
        <p:xfrm>
          <a:off x="201227" y="59415"/>
          <a:ext cx="11789546" cy="673917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668257">
                  <a:extLst>
                    <a:ext uri="{9D8B030D-6E8A-4147-A177-3AD203B41FA5}">
                      <a16:colId xmlns:a16="http://schemas.microsoft.com/office/drawing/2014/main" val="1686040507"/>
                    </a:ext>
                  </a:extLst>
                </a:gridCol>
                <a:gridCol w="1416328">
                  <a:extLst>
                    <a:ext uri="{9D8B030D-6E8A-4147-A177-3AD203B41FA5}">
                      <a16:colId xmlns:a16="http://schemas.microsoft.com/office/drawing/2014/main" val="1350035747"/>
                    </a:ext>
                  </a:extLst>
                </a:gridCol>
                <a:gridCol w="3236343">
                  <a:extLst>
                    <a:ext uri="{9D8B030D-6E8A-4147-A177-3AD203B41FA5}">
                      <a16:colId xmlns:a16="http://schemas.microsoft.com/office/drawing/2014/main" val="3901957506"/>
                    </a:ext>
                  </a:extLst>
                </a:gridCol>
                <a:gridCol w="6468618">
                  <a:extLst>
                    <a:ext uri="{9D8B030D-6E8A-4147-A177-3AD203B41FA5}">
                      <a16:colId xmlns:a16="http://schemas.microsoft.com/office/drawing/2014/main" val="3130062689"/>
                    </a:ext>
                  </a:extLst>
                </a:gridCol>
              </a:tblGrid>
              <a:tr h="2319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pt-BR" sz="18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PTA</a:t>
                      </a:r>
                      <a:endParaRPr lang="pt-BR" sz="18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Incidência</a:t>
                      </a:r>
                      <a:endParaRPr lang="pt-BR" sz="18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8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610448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Elevidys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1/3500 - 1/9300 nascidos vivos masculinos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https://www.orpha.net/consor/cgi-bin/Disease_Search.php?data_id=13913&amp;lng=en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5259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Libmeldy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1:100000 nascidos vivos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https://www.curemld.com/what-is-mld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73993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Luxturna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1:2000000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https://www.medrxiv.org/content/10.1101/2021.01.19.21249492v2.full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33901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Rethymic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17 a 24 nascidos por ano = 1:1000000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u="sng" cap="none" spc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https://primaryimmune.org/understanding-primary-immunodeficiency/types-of-pi/congenital-athymia#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06507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Strimvelis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1-9:1000000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https://www.orpha.net/consor/cgi-bin/Disease_Search.php?lng=EN&amp;data_id=8023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73658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Upstaza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&lt;1:1000000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https://www.orpha.net/consor/cgi-bin/Disease_Search.php?lng=EN&amp;data_id=10397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276586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Vyjuvek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1,35/1000000 nascidos vivos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https://www.orpha.net/consor/cgi-bin/OC_Exp.php?lng=PT&amp;Expert=79409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3957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Zolgensma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1:10,000 a 1:25,000 nascidos vivos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https://www.orpha.net/consor/cgi-bin/OC_Exp.php?lng=PT&amp;Expert=83330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81831"/>
                  </a:ext>
                </a:extLst>
              </a:tr>
              <a:tr h="193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Zynteglo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1:100000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https://www.orpha.net/consor/cgi-bin/OC_Exp.php?lng=PT&amp;Expert=848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96733"/>
                  </a:ext>
                </a:extLst>
              </a:tr>
              <a:tr h="314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Abecma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Seriam cerca de 240 pacientes no SUS e 80 na Saúde Suplementar.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Painel de especialistas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19277"/>
                  </a:ext>
                </a:extLst>
              </a:tr>
              <a:tr h="5561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Breyanzi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Neste caso seriam candidatos cerca de 207 pacientes no SUS e 77 na Saúde Suplementar. Linfoma folicular 12 pacientes Saúde Suplementar – 32 pacientes SUS.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89915"/>
                  </a:ext>
                </a:extLst>
              </a:tr>
              <a:tr h="314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Carvykti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Seriam cerca de 240 pacientes no SUS e 80 na Saúde Suplementar.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53415"/>
                  </a:ext>
                </a:extLst>
              </a:tr>
              <a:tr h="314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Kymriah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LLA 32 pacientes Saúde Suplementar – 94 pacientes SUS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41067"/>
                  </a:ext>
                </a:extLst>
              </a:tr>
              <a:tr h="314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Tecartus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>
                          <a:solidFill>
                            <a:schemeClr val="tx1"/>
                          </a:solidFill>
                          <a:effectLst/>
                        </a:rPr>
                        <a:t>Linfoma do Manto 21 pacientes Saúde Suplementar – 62 pacientes SUS</a:t>
                      </a:r>
                      <a:endParaRPr lang="pt-BR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04162"/>
                  </a:ext>
                </a:extLst>
              </a:tr>
              <a:tr h="314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Yescarta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Neste caso seriam candidatos cerca de 207 pacientes no SUS e 77 na Saúde Suplementar.</a:t>
                      </a:r>
                      <a:endParaRPr lang="pt-BR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4" marR="34984" marT="564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4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2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1134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Complexo Econômico-Industrial da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Denizar Vianna Araújo</dc:creator>
  <cp:lastModifiedBy>Denizar Vianna Araújo</cp:lastModifiedBy>
  <cp:revision>43</cp:revision>
  <dcterms:created xsi:type="dcterms:W3CDTF">2024-02-18T16:30:56Z</dcterms:created>
  <dcterms:modified xsi:type="dcterms:W3CDTF">2024-02-24T17:56:34Z</dcterms:modified>
</cp:coreProperties>
</file>