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1118" r:id="rId2"/>
    <p:sldId id="1095" r:id="rId3"/>
    <p:sldId id="1097" r:id="rId4"/>
    <p:sldId id="1098" r:id="rId5"/>
    <p:sldId id="1120" r:id="rId6"/>
    <p:sldId id="1121" r:id="rId7"/>
    <p:sldId id="1094" r:id="rId8"/>
    <p:sldId id="1099" r:id="rId9"/>
    <p:sldId id="1119" r:id="rId10"/>
    <p:sldId id="1100" r:id="rId11"/>
    <p:sldId id="1132" r:id="rId12"/>
    <p:sldId id="1102" r:id="rId13"/>
    <p:sldId id="1103" r:id="rId14"/>
    <p:sldId id="1113" r:id="rId15"/>
    <p:sldId id="1104" r:id="rId16"/>
    <p:sldId id="1116" r:id="rId17"/>
    <p:sldId id="1122" r:id="rId18"/>
    <p:sldId id="1123" r:id="rId19"/>
    <p:sldId id="1128" r:id="rId20"/>
    <p:sldId id="1126" r:id="rId21"/>
    <p:sldId id="1117" r:id="rId22"/>
    <p:sldId id="1129" r:id="rId23"/>
    <p:sldId id="1130" r:id="rId24"/>
    <p:sldId id="1131" r:id="rId25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6600"/>
    <a:srgbClr val="822433"/>
    <a:srgbClr val="99CCFF"/>
    <a:srgbClr val="6C1E2B"/>
    <a:srgbClr val="66CCFF"/>
    <a:srgbClr val="BF9345"/>
    <a:srgbClr val="F4B36C"/>
    <a:srgbClr val="EAB076"/>
    <a:srgbClr val="009200"/>
    <a:srgbClr val="007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87276" autoAdjust="0"/>
  </p:normalViewPr>
  <p:slideViewPr>
    <p:cSldViewPr snapToGrid="0">
      <p:cViewPr>
        <p:scale>
          <a:sx n="53" d="100"/>
          <a:sy n="53" d="100"/>
        </p:scale>
        <p:origin x="-1254" y="-2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33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90248-BAC8-45DA-88C1-90C80A173163}" type="datetimeFigureOut">
              <a:rPr lang="pt-BR" smtClean="0"/>
              <a:pPr/>
              <a:t>26/02/2024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E1B3E-1ABB-4BEB-B9A2-05DD0A18277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800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1B3E-1ABB-4BEB-B9A2-05DD0A182772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119C-1611-48EB-84AE-03F6B4EF25CB}" type="datetimeFigureOut">
              <a:rPr lang="pt-BR" smtClean="0"/>
              <a:pPr/>
              <a:t>26/02/2024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2241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119C-1611-48EB-84AE-03F6B4EF25CB}" type="datetimeFigureOut">
              <a:rPr lang="pt-BR" smtClean="0"/>
              <a:pPr/>
              <a:t>26/02/2024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7E70-85C8-47B6-9359-0E4F8A8CE9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879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119C-1611-48EB-84AE-03F6B4EF25CB}" type="datetimeFigureOut">
              <a:rPr lang="pt-BR" smtClean="0"/>
              <a:pPr/>
              <a:t>26/02/2024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7E70-85C8-47B6-9359-0E4F8A8CE9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5559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119C-1611-48EB-84AE-03F6B4EF25CB}" type="datetimeFigureOut">
              <a:rPr lang="pt-BR" smtClean="0"/>
              <a:pPr/>
              <a:t>26/02/2024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7E70-85C8-47B6-9359-0E4F8A8CE9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623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119C-1611-48EB-84AE-03F6B4EF25CB}" type="datetimeFigureOut">
              <a:rPr lang="pt-BR" smtClean="0"/>
              <a:pPr/>
              <a:t>26/02/2024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7E70-85C8-47B6-9359-0E4F8A8CE9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5076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119C-1611-48EB-84AE-03F6B4EF25CB}" type="datetimeFigureOut">
              <a:rPr lang="pt-BR" smtClean="0"/>
              <a:pPr/>
              <a:t>26/02/2024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7E70-85C8-47B6-9359-0E4F8A8CE9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0686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119C-1611-48EB-84AE-03F6B4EF25CB}" type="datetimeFigureOut">
              <a:rPr lang="pt-BR" smtClean="0"/>
              <a:pPr/>
              <a:t>26/02/2024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7E70-85C8-47B6-9359-0E4F8A8CE9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3860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119C-1611-48EB-84AE-03F6B4EF25CB}" type="datetimeFigureOut">
              <a:rPr lang="pt-BR" smtClean="0"/>
              <a:pPr/>
              <a:t>26/02/2024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7E70-85C8-47B6-9359-0E4F8A8CE9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47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119C-1611-48EB-84AE-03F6B4EF25CB}" type="datetimeFigureOut">
              <a:rPr lang="pt-BR" smtClean="0"/>
              <a:pPr/>
              <a:t>26/02/2024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7E70-85C8-47B6-9359-0E4F8A8CE9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5379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119C-1611-48EB-84AE-03F6B4EF25CB}" type="datetimeFigureOut">
              <a:rPr lang="pt-BR" smtClean="0"/>
              <a:pPr/>
              <a:t>26/02/2024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7E70-85C8-47B6-9359-0E4F8A8CE9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6297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119C-1611-48EB-84AE-03F6B4EF25CB}" type="datetimeFigureOut">
              <a:rPr lang="pt-BR" smtClean="0"/>
              <a:pPr/>
              <a:t>26/02/2024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7E70-85C8-47B6-9359-0E4F8A8CE9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297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51197" cy="75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C119C-1611-48EB-84AE-03F6B4EF25CB}" type="datetimeFigureOut">
              <a:rPr lang="pt-BR" smtClean="0"/>
              <a:pPr/>
              <a:t>26/02/2024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67E70-85C8-47B6-9359-0E4F8A8CE95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-1" y="0"/>
            <a:ext cx="12192001" cy="230596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-1" y="6571281"/>
            <a:ext cx="12192001" cy="337206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-1" y="180108"/>
            <a:ext cx="12192001" cy="1419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39125" y="365125"/>
            <a:ext cx="1590411" cy="80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841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224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C00000"/>
                </a:solidFill>
              </a:rPr>
              <a:t>COMO TRANSFORMAR POTENCIALIDADES E VOCAÇÕES EM INOVAÇÕES TECNOLÓGICAS E SOCIAIS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r"/>
            <a:r>
              <a:rPr lang="pt-BR" dirty="0" smtClean="0"/>
              <a:t>ANGELA ULLER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8629" y="1045028"/>
            <a:ext cx="8810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PAÍSES CUJAS POLÍTICA DE INOVAÇÃO DERAM CERTO</a:t>
            </a:r>
          </a:p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68714" y="19761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Dispêndios nacionais em pesquisa e desenvolvimento (</a:t>
            </a:r>
            <a:r>
              <a:rPr lang="pt-BR" b="1" dirty="0" err="1" smtClean="0"/>
              <a:t>P&amp;D</a:t>
            </a:r>
            <a:r>
              <a:rPr lang="pt-BR" b="1" dirty="0" smtClean="0"/>
              <a:t>) em relação ao produto interno bruto (PIB)</a:t>
            </a:r>
            <a:br>
              <a:rPr lang="pt-BR" b="1" dirty="0" smtClean="0"/>
            </a:br>
            <a:r>
              <a:rPr lang="pt-BR" b="1" dirty="0" smtClean="0"/>
              <a:t>de países selecionados, 2000-2020</a:t>
            </a:r>
            <a:r>
              <a:rPr lang="pt-BR" dirty="0" smtClean="0"/>
              <a:t> </a:t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828800" y="3553690"/>
          <a:ext cx="8185727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727"/>
                <a:gridCol w="4064000"/>
              </a:tblGrid>
              <a:tr h="611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PAÍSES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%</a:t>
                      </a:r>
                      <a:r>
                        <a:rPr lang="pt-BR" baseline="0" dirty="0" smtClean="0"/>
                        <a:t> do PIB</a:t>
                      </a:r>
                      <a:endParaRPr lang="pt-BR" dirty="0" smtClean="0"/>
                    </a:p>
                    <a:p>
                      <a:pPr algn="ctr"/>
                      <a:endParaRPr lang="pt-B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ISRAEL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5,44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CORÉIA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4,81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EUA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3,45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JAPÃO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3,27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CHINA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2,40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49382" y="6282047"/>
            <a:ext cx="1626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MCTI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12376" y="466165"/>
            <a:ext cx="9090212" cy="123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https://revistapesquisa.fapesp.br/wp-content/uploads/2020/01/095_Dados_288-0-mobi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165" y="663389"/>
            <a:ext cx="8247529" cy="591670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0" y="502024"/>
            <a:ext cx="8713694" cy="129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 rot="10800000" flipV="1">
            <a:off x="628345" y="523627"/>
            <a:ext cx="95596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NÚMERO DE ARTIGOS PUBLICADOS EM PERIÓDICOS CIENTÍFICOS INDEXADOS PELA SCOPUS, DE PAÍSES SELECIONADOS, 2000-2021 </a:t>
            </a:r>
            <a:r>
              <a:rPr lang="pt-BR" sz="2800" b="1" dirty="0" smtClean="0">
                <a:solidFill>
                  <a:srgbClr val="C00000"/>
                </a:solidFill>
              </a:rPr>
              <a:t/>
            </a:r>
            <a:br>
              <a:rPr lang="pt-BR" sz="2800" b="1" dirty="0" smtClean="0">
                <a:solidFill>
                  <a:srgbClr val="C00000"/>
                </a:solidFill>
              </a:rPr>
            </a:b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928847" y="1900518"/>
            <a:ext cx="292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Israel disse que tem o maior percentual do mundo em publicações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se2.mm.bing.net/th?id=OIP.JtfBXj4ue3y4mdM4re1ucQHaE8&amp;pid=Api&amp;P=0&amp;h=180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561974" y="2278744"/>
            <a:ext cx="2964998" cy="339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587033" y="559191"/>
            <a:ext cx="6969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A INOVAÇÃO EM ISRAEL - A NAÇÃO START-UP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817257" y="1190171"/>
            <a:ext cx="80409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dirty="0" smtClean="0"/>
              <a:t>Etapas da trajetória de inovação do país</a:t>
            </a:r>
          </a:p>
          <a:p>
            <a:pPr marL="342900" indent="-342900"/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País pequeno, árido (60% desértico)e cercado por nações conflituosas: 22.000 km</a:t>
            </a:r>
            <a:r>
              <a:rPr lang="pt-BR" baseline="30000" dirty="0" smtClean="0"/>
              <a:t>2 </a:t>
            </a:r>
            <a:r>
              <a:rPr lang="pt-BR" smtClean="0"/>
              <a:t>e 9,8 </a:t>
            </a:r>
            <a:r>
              <a:rPr lang="pt-BR" dirty="0" smtClean="0"/>
              <a:t>milhões de habitantes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Educação e cultura como valores fundamentais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Desenvolvimento tecnológico inicial voltado para agro, irrigação e segurança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Atração e formação de talentos em STEM, desde a infância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Segunda etapa em CTI, desenvolvimento para o mercado externo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Financiamento a </a:t>
            </a:r>
            <a:r>
              <a:rPr lang="pt-BR" dirty="0" err="1" smtClean="0"/>
              <a:t>start-ups</a:t>
            </a:r>
            <a:r>
              <a:rPr lang="pt-BR" dirty="0" smtClean="0"/>
              <a:t> com subvenção econômica nos primeiros anos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Regulamentação favorável para </a:t>
            </a:r>
            <a:r>
              <a:rPr lang="pt-BR" dirty="0" err="1" smtClean="0"/>
              <a:t>start-ups</a:t>
            </a: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/>
            <a:r>
              <a:rPr lang="pt-BR" dirty="0" smtClean="0"/>
              <a:t>Números de Israel</a:t>
            </a:r>
          </a:p>
          <a:p>
            <a:pPr marL="342900" indent="-342900"/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Investimento em CTI: 5,44% do PIB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Participação das empresas nos investimentos de CTI: 37%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Pesquisadores dedicados a CTI em empresas: 83,8%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150 fundos de </a:t>
            </a:r>
            <a:r>
              <a:rPr lang="pt-BR" dirty="0" err="1" smtClean="0"/>
              <a:t>venture</a:t>
            </a:r>
            <a:r>
              <a:rPr lang="pt-BR" dirty="0" smtClean="0"/>
              <a:t> capital em operação 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Mais de 9 mil startups, sendo que 60 já atingiram o status de unicórnios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Tecnologia responsável por 25% de  todas as exportações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49382" y="6282047"/>
            <a:ext cx="1626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MCTI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movimentorevista.com.br/wp-content/uploads/2017/09/shutterstock_407897917-lotte-world-tower-seoul-61bbde30f1cf-1200x63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508000" y="3251200"/>
            <a:ext cx="3338285" cy="2961368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CaixaDeTexto 2"/>
          <p:cNvSpPr txBox="1"/>
          <p:nvPr/>
        </p:nvSpPr>
        <p:spPr>
          <a:xfrm>
            <a:off x="686790" y="449284"/>
            <a:ext cx="775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cs typeface="Arial" pitchFamily="34" charset="0"/>
              </a:rPr>
              <a:t>A INOVAÇÃO NA CORÉIA DO SUL</a:t>
            </a:r>
            <a:endParaRPr lang="pt-BR" sz="2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39490" y="935181"/>
            <a:ext cx="716972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Etapas da trajetória de inovação do país</a:t>
            </a:r>
          </a:p>
          <a:p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Até 1960, país rural devastado pela guerra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A partir de 1961, golpe de estado, ditadura por 20 anos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Política desenvolvimentista, voltada para indústrias de </a:t>
            </a:r>
            <a:r>
              <a:rPr lang="pt-BR" dirty="0" err="1" smtClean="0"/>
              <a:t>infraestrutura</a:t>
            </a:r>
            <a:r>
              <a:rPr lang="pt-BR" dirty="0" smtClean="0"/>
              <a:t> – </a:t>
            </a:r>
            <a:r>
              <a:rPr lang="pt-BR" dirty="0" err="1" smtClean="0"/>
              <a:t>Chaebols</a:t>
            </a: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Forte investimento governamental, controle governamental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Copia de tecnologias e uso de engenharia reversa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Década 1980, estágio da criação, recursos de bancos estatais, mas com compromisso de cumprimento de metas</a:t>
            </a:r>
          </a:p>
          <a:p>
            <a:pPr marL="342900" indent="-342900"/>
            <a:endParaRPr lang="pt-BR" dirty="0" smtClean="0"/>
          </a:p>
          <a:p>
            <a:pPr marL="342900" indent="-342900"/>
            <a:r>
              <a:rPr lang="pt-BR" dirty="0" smtClean="0"/>
              <a:t>Números da Coréia do Sul</a:t>
            </a:r>
          </a:p>
          <a:p>
            <a:pPr marL="342900" indent="-342900"/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Investimento em CTI: 4,81% do PIB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Participação das empresas nos investimentos de CTI: 76,6%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Pesquisadores dedicados a CTI em empresas: 81,8%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Santuários para PME com 205 negócios onde as grandes empresas não podiam entrar  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Mais de 36 mil startups, sendo 23 unicórnios</a:t>
            </a:r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/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49382" y="6282047"/>
            <a:ext cx="1947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MCTI, Thaís Camila </a:t>
            </a:r>
            <a:r>
              <a:rPr lang="pt-BR" sz="1000" dirty="0" err="1" smtClean="0"/>
              <a:t>Pabis</a:t>
            </a:r>
            <a:r>
              <a:rPr lang="pt-BR" sz="1000" dirty="0" smtClean="0"/>
              <a:t> </a:t>
            </a:r>
            <a:br>
              <a:rPr lang="pt-BR" sz="1000" dirty="0" smtClean="0"/>
            </a:b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1200" y="6386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A INOVAÇÃO NA CHINA</a:t>
            </a:r>
            <a:endParaRPr lang="pt-BR" sz="2800" b="1" dirty="0">
              <a:solidFill>
                <a:srgbClr val="C00000"/>
              </a:solidFill>
            </a:endParaRPr>
          </a:p>
        </p:txBody>
      </p:sp>
      <p:pic>
        <p:nvPicPr>
          <p:cNvPr id="49154" name="Picture 2" descr="https://tse4.mm.bing.net/th?id=OIP.iei-prCXVjouH5l6_qa-QQHaEo&amp;pid=Api&amp;P=0&amp;h=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360" y="4340761"/>
            <a:ext cx="3066597" cy="1995261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94853" y="1309256"/>
            <a:ext cx="11326092" cy="3970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Etapas da trajetória de inovação do país</a:t>
            </a:r>
          </a:p>
          <a:p>
            <a:r>
              <a:rPr lang="pt-BR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Em 1978 o complexo militar foi usado para implementar o processo de transformação produtiva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O complexo militar controlava entre 30 e 50 mil empresas de </a:t>
            </a:r>
            <a:r>
              <a:rPr lang="pt-BR" dirty="0" err="1" smtClean="0"/>
              <a:t>telecom</a:t>
            </a:r>
            <a:r>
              <a:rPr lang="pt-BR" dirty="0" smtClean="0"/>
              <a:t>, automobilista e serviços de saúde 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Verbas de </a:t>
            </a:r>
            <a:r>
              <a:rPr lang="pt-BR" dirty="0" err="1" smtClean="0"/>
              <a:t>P&amp;D</a:t>
            </a:r>
            <a:r>
              <a:rPr lang="pt-BR" dirty="0" smtClean="0"/>
              <a:t>&amp;P usadas para aumentar a capacitação tecnológica  militar para implantar um programa espacial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Nos anos 1980, a China fez uma completa reforma do sistema de gestão de instituições  de </a:t>
            </a:r>
            <a:r>
              <a:rPr lang="pt-BR" dirty="0" err="1" smtClean="0"/>
              <a:t>C&amp;T</a:t>
            </a: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Estímulo à interação universidade/empresa com estímulos financeiros aos pesquisadores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Em 1988, estímulo à criação de startups  por professores  e pesquisadores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Permissão para universidades tornarem-se proprietárias ou principais acionistas destas startups</a:t>
            </a:r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95255" y="3995678"/>
            <a:ext cx="79802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Números da China</a:t>
            </a:r>
          </a:p>
          <a:p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Investimento em CTI: do PIB: 2,4%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Participação das empresas nos investimentos de CTI: 76,6%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Pesquisadores dedicados a CTI em empresas:  58,5%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Em 2004 as universidades chinesas possuíam mais de 2.300  empresas, com faturamento de 11 bilhões de USD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err="1" smtClean="0"/>
              <a:t>TusPark</a:t>
            </a:r>
            <a:r>
              <a:rPr lang="pt-BR" dirty="0" smtClean="0"/>
              <a:t>  (</a:t>
            </a:r>
            <a:r>
              <a:rPr lang="pt-BR" dirty="0" err="1" smtClean="0"/>
              <a:t>Tsinghua</a:t>
            </a:r>
            <a:r>
              <a:rPr lang="pt-BR" dirty="0" smtClean="0"/>
              <a:t> </a:t>
            </a:r>
            <a:r>
              <a:rPr lang="pt-BR" dirty="0" err="1" smtClean="0"/>
              <a:t>University</a:t>
            </a:r>
            <a:r>
              <a:rPr lang="pt-BR" dirty="0" smtClean="0"/>
              <a:t>))  tem 1.500 empresas</a:t>
            </a:r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9382" y="6282047"/>
            <a:ext cx="3764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MCTI, Boletim de Economia e Política Internacional, </a:t>
            </a:r>
            <a:r>
              <a:rPr lang="pt-BR" sz="1000" dirty="0" err="1" smtClean="0"/>
              <a:t>Cassiolato</a:t>
            </a:r>
            <a:endParaRPr lang="pt-BR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spect="1"/>
          </p:cNvSpPr>
          <p:nvPr/>
        </p:nvSpPr>
        <p:spPr>
          <a:xfrm>
            <a:off x="667658" y="595087"/>
            <a:ext cx="9129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PONTOS EM COMUM ENTRE OS PAÍSES INOVADORES</a:t>
            </a:r>
            <a:endParaRPr lang="pt-BR" sz="2800" b="1" dirty="0">
              <a:solidFill>
                <a:srgbClr val="C00000"/>
              </a:solidFill>
            </a:endParaRPr>
          </a:p>
        </p:txBody>
      </p:sp>
      <p:pic>
        <p:nvPicPr>
          <p:cNvPr id="48132" name="Picture 4" descr="https://www.visa.com.br/content/dam/VCOM/regional/lac/brazil/media-kits/images/inovacao-tecnologica-e-bons-negocios-8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80" y="3541486"/>
            <a:ext cx="3048000" cy="1714500"/>
          </a:xfrm>
          <a:prstGeom prst="rect">
            <a:avLst/>
          </a:prstGeom>
          <a:noFill/>
        </p:spPr>
      </p:pic>
      <p:pic>
        <p:nvPicPr>
          <p:cNvPr id="6" name="Picture 2" descr="https://static.vecteezy.com/ti/fotos-gratis/p1/7019138-inovacoes-sistemas-conectando-pessoas-e-dispositivos-de-inteligencia-tecnologia-futuristica-redes-e-trocas-de-dados-conexao-e-industria-de-computadores-de-telecomunicacoes-e-desenvolvimento-da-internet-gratis-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3175" y="4765675"/>
            <a:ext cx="2994050" cy="1642872"/>
          </a:xfrm>
          <a:prstGeom prst="rect">
            <a:avLst/>
          </a:prstGeom>
          <a:noFill/>
        </p:spPr>
      </p:pic>
      <p:pic>
        <p:nvPicPr>
          <p:cNvPr id="48134" name="Picture 6" descr="https://tse1.mm.bing.net/th?id=OIP.CU_gw-1ugKYwCo0cIlW5aAHaE8&amp;pid=Api&amp;P=0&amp;h=1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0800" y="1209675"/>
            <a:ext cx="3018972" cy="174879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595086" y="1335314"/>
            <a:ext cx="7866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 smtClean="0"/>
              <a:t>Educação básica de qualidade com ênfase em STEM e empreendedorismo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Recursos importantes em CTI em percentual do PIB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Apoio regular às Ciências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Governos com visão estratégica com foco em prioridades, missões e metas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Continuidade das políticas públicas independentemente de partidos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Avaliações periódicas para correção de rumos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048825" y="3598223"/>
            <a:ext cx="59073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pt-BR" dirty="0" smtClean="0"/>
              <a:t>Estabilidade nos financiamentos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pt-BR" dirty="0" smtClean="0"/>
              <a:t>Ambiente favorável ao empreendedorismo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pt-BR" dirty="0" smtClean="0"/>
              <a:t>Maioria dos pesquisadores trabalhando em empresas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pt-BR" dirty="0" smtClean="0"/>
              <a:t>Articulação entre os atores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pt-BR" dirty="0" smtClean="0"/>
              <a:t>Colaboração com outros países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pt-BR" dirty="0" smtClean="0"/>
              <a:t>Foco em exportação de alto valor agregado</a:t>
            </a:r>
          </a:p>
          <a:p>
            <a:pPr marL="342900" indent="-342900">
              <a:buFont typeface="+mj-lt"/>
              <a:buAutoNum type="arabicPeriod" startAt="6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via.ufsc.br/wp-content/uploads/2018/10/0001-e1540422914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040" y="1188720"/>
            <a:ext cx="8321040" cy="4974244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966357" y="5391398"/>
            <a:ext cx="68876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800" dirty="0" smtClean="0">
                <a:solidFill>
                  <a:schemeClr val="tx2">
                    <a:lumMod val="75000"/>
                  </a:schemeClr>
                </a:solidFill>
              </a:rPr>
              <a:t>FINEP</a:t>
            </a:r>
          </a:p>
          <a:p>
            <a:r>
              <a:rPr lang="pt-BR" sz="800" dirty="0" smtClean="0">
                <a:solidFill>
                  <a:schemeClr val="tx2">
                    <a:lumMod val="75000"/>
                  </a:schemeClr>
                </a:solidFill>
              </a:rPr>
              <a:t>BNDES</a:t>
            </a:r>
          </a:p>
          <a:p>
            <a:r>
              <a:rPr lang="pt-BR" sz="800" dirty="0" smtClean="0">
                <a:solidFill>
                  <a:schemeClr val="tx2">
                    <a:lumMod val="75000"/>
                  </a:schemeClr>
                </a:solidFill>
              </a:rPr>
              <a:t>EMBRAPII</a:t>
            </a:r>
          </a:p>
          <a:p>
            <a:r>
              <a:rPr lang="pt-BR" sz="800" dirty="0" err="1" smtClean="0">
                <a:solidFill>
                  <a:schemeClr val="tx2">
                    <a:lumMod val="75000"/>
                  </a:schemeClr>
                </a:solidFill>
              </a:rPr>
              <a:t>FAP´</a:t>
            </a:r>
            <a:r>
              <a:rPr lang="pt-BR" sz="800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endParaRPr lang="pt-BR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71896" y="534390"/>
            <a:ext cx="5664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E A INOVAÇÃO NO BRASIL?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006930" y="1223158"/>
            <a:ext cx="878774" cy="28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13756" y="6317673"/>
            <a:ext cx="1698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ANPEI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2444" y="531596"/>
            <a:ext cx="826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pt-BR" sz="2800" b="1" dirty="0" smtClean="0">
                <a:solidFill>
                  <a:srgbClr val="C00000"/>
                </a:solidFill>
              </a:rPr>
              <a:t>ETAPAS DA TRAJETÓRIA DE INOVAÇÃO DO BRASIL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10407" y="1458337"/>
            <a:ext cx="111746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 smtClean="0"/>
              <a:t>Criação de </a:t>
            </a:r>
            <a:r>
              <a:rPr lang="pt-BR" dirty="0" err="1" smtClean="0"/>
              <a:t>Infraestrutura</a:t>
            </a:r>
            <a:r>
              <a:rPr lang="pt-BR" dirty="0" smtClean="0"/>
              <a:t> de apoio: Agências de Financiamento (FINEP E BNDE)</a:t>
            </a:r>
          </a:p>
          <a:p>
            <a:pPr marL="342900" indent="-342900"/>
            <a:r>
              <a:rPr lang="pt-BR" dirty="0" smtClean="0"/>
              <a:t>	Criação do FUNTEC – Financiamento para formação de pesquisadores e profissionais de alta qualificação</a:t>
            </a:r>
          </a:p>
          <a:p>
            <a:pPr marL="342900" indent="-342900"/>
            <a:endParaRPr lang="pt-BR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pt-BR" dirty="0" smtClean="0"/>
              <a:t>Incorporação do tema </a:t>
            </a:r>
            <a:r>
              <a:rPr lang="pt-BR" dirty="0" err="1" smtClean="0"/>
              <a:t>C&amp;T</a:t>
            </a:r>
            <a:r>
              <a:rPr lang="pt-BR" dirty="0" smtClean="0"/>
              <a:t> ao discurso governamental</a:t>
            </a:r>
          </a:p>
          <a:p>
            <a:pPr marL="342900" indent="-342900"/>
            <a:r>
              <a:rPr lang="pt-BR" dirty="0" smtClean="0"/>
              <a:t>	Pesquisa científica e tecnológica considerada estratégica para aceleração do desenvolvimento</a:t>
            </a:r>
          </a:p>
          <a:p>
            <a:pPr marL="342900" indent="-342900"/>
            <a:endParaRPr lang="pt-BR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pt-BR" dirty="0" smtClean="0"/>
              <a:t>I PBDCT que explicitava a política científica e tecnológica, com ênfase no desenvolvimento de novas tecnologias</a:t>
            </a:r>
          </a:p>
          <a:p>
            <a:pPr marL="342900" indent="-342900"/>
            <a:r>
              <a:rPr lang="pt-BR" dirty="0" smtClean="0"/>
              <a:t>	II PBDCT reforça a ligação entre ciência, tecnologia e inovação e interação  entre universidades  e empresas</a:t>
            </a:r>
          </a:p>
          <a:p>
            <a:pPr marL="342900" indent="-342900"/>
            <a:r>
              <a:rPr lang="pt-BR" dirty="0" smtClean="0"/>
              <a:t>	III PBDCT diferia dos anteriores também em seu foco: ciência mais que tecnologia, tecnologia mais que inovação</a:t>
            </a:r>
          </a:p>
          <a:p>
            <a:pPr marL="342900" indent="-342900"/>
            <a:endParaRPr lang="pt-BR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pt-BR" dirty="0" smtClean="0"/>
              <a:t>A partir da década de 80, o sistema de </a:t>
            </a:r>
            <a:r>
              <a:rPr lang="pt-BR" dirty="0" err="1" smtClean="0"/>
              <a:t>C&amp;T</a:t>
            </a:r>
            <a:r>
              <a:rPr lang="pt-BR" dirty="0" smtClean="0"/>
              <a:t> brasileiro passa por um período de grande instabilidade, frente a uma significativa e continuada redução dos gastos públicos na área de </a:t>
            </a:r>
            <a:r>
              <a:rPr lang="pt-BR" dirty="0" err="1" smtClean="0"/>
              <a:t>C&amp;T</a:t>
            </a:r>
            <a:endParaRPr lang="pt-BR" dirty="0" smtClean="0"/>
          </a:p>
          <a:p>
            <a:pPr marL="342900" indent="-342900">
              <a:buFont typeface="+mj-lt"/>
              <a:buAutoNum type="arabicPeriod" startAt="4"/>
            </a:pPr>
            <a:endParaRPr lang="pt-BR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pt-BR" dirty="0" smtClean="0"/>
              <a:t>Criação do MCT com competência: : (1) patrimônio científico e tecnológico; (2) política científica e tecnológica e coordenação de políticas setoriais; (3) Política nacional de informática; (4) política nacional de biotecnologia; (5) política nacional de pesquisa, desenvolvimento, produção e aplicação de novos materiais e serviços de alta tecnologia, química fina, mecânica de precisão . RHAE</a:t>
            </a:r>
          </a:p>
          <a:p>
            <a:pPr marL="342900" indent="-342900">
              <a:buFont typeface="+mj-lt"/>
              <a:buAutoNum type="arabicPeriod" startAt="4"/>
            </a:pP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86691" y="512618"/>
            <a:ext cx="78278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ETAPAS DA TRAJETÓRIA DE INOVAÇÃO DO BRASIL</a:t>
            </a:r>
            <a:endParaRPr lang="pt-BR" sz="2800" b="1" dirty="0" smtClean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58498" y="1383825"/>
            <a:ext cx="103770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pt-BR" dirty="0" smtClean="0"/>
              <a:t>Governo Fernando Collor  tem início um programa de reformas liberalizantes que prosseguiu nos governos seguintes, em meio a uma situação interna de hiperinflação</a:t>
            </a:r>
          </a:p>
          <a:p>
            <a:pPr marL="342900" indent="-342900"/>
            <a:endParaRPr lang="pt-BR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pt-BR" dirty="0" smtClean="0"/>
              <a:t>Receituário neoliberal, foi adotada a estratégia de diminuir a participação do Estado no investimento em investigação científica e tecnológica</a:t>
            </a:r>
          </a:p>
          <a:p>
            <a:pPr marL="342900" indent="-342900">
              <a:buFont typeface="+mj-lt"/>
              <a:buAutoNum type="arabicPeriod" startAt="5"/>
            </a:pPr>
            <a:endParaRPr lang="pt-BR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pt-BR" dirty="0" smtClean="0"/>
              <a:t>Primeiro governo de FHC criação de Institutos do Milênio, Fundos Setoriais, Cláusulas de Participação. </a:t>
            </a:r>
          </a:p>
          <a:p>
            <a:pPr marL="342900" indent="-342900"/>
            <a:endParaRPr lang="pt-BR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pt-BR" dirty="0" smtClean="0"/>
              <a:t>No período de 1999 a 2002, dentro do enfoque do SNI, seguiram a tendência internacional, com a incorporação da inovação em suas diretrizes, o que manteve-se mesmo com a mudança de governo em 2003</a:t>
            </a:r>
          </a:p>
          <a:p>
            <a:pPr marL="342900" indent="-342900">
              <a:buFont typeface="+mj-lt"/>
              <a:buAutoNum type="arabicPeriod" startAt="5"/>
            </a:pPr>
            <a:endParaRPr lang="pt-BR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pt-BR" dirty="0" smtClean="0"/>
              <a:t>Governo Lula  - Política  Industrial, Tecnológica e de Comércio Exterior com o objetivo declarado de incentivar a mudança do patamar competitivo da indústria brasileira rumo à diferenciação e inovação de produtos; Lei da Inovação, Lei de Bem</a:t>
            </a:r>
          </a:p>
          <a:p>
            <a:pPr marL="342900" indent="-342900">
              <a:buFont typeface="+mj-lt"/>
              <a:buAutoNum type="arabicPeriod" startAt="5"/>
            </a:pPr>
            <a:endParaRPr lang="pt-BR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pt-BR" dirty="0" smtClean="0"/>
              <a:t>Governo Dilma (2011 – Ciência sem fronteiras, </a:t>
            </a:r>
            <a:r>
              <a:rPr lang="pt-BR" b="1" dirty="0" smtClean="0"/>
              <a:t>EMBRAPII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8764" y="512618"/>
            <a:ext cx="9033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NÚMEROS DO BRASIL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94509" y="1925782"/>
            <a:ext cx="651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40328" y="124937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 smtClean="0"/>
              <a:t>Investimento em CTI: 1,14% do PIB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Participação das empresas nos investimentos de CTI: 44,3%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Pesquisadores dedicados a CTI em empresas:  26%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81891" y="2358141"/>
            <a:ext cx="616527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 smtClean="0">
                <a:solidFill>
                  <a:srgbClr val="C00000"/>
                </a:solidFill>
              </a:rPr>
              <a:t>O QUE DEU CERTO</a:t>
            </a:r>
          </a:p>
          <a:p>
            <a:pPr marL="263525" indent="-263525">
              <a:buFont typeface="+mj-lt"/>
              <a:buAutoNum type="arabicPeriod"/>
            </a:pPr>
            <a:r>
              <a:rPr lang="pt-BR" dirty="0" err="1" smtClean="0"/>
              <a:t>Pós-graduação</a:t>
            </a:r>
            <a:r>
              <a:rPr lang="pt-BR" dirty="0" smtClean="0"/>
              <a:t> como política de Estado (Para que)</a:t>
            </a:r>
          </a:p>
          <a:p>
            <a:pPr marL="263525" indent="-263525">
              <a:buFont typeface="+mj-lt"/>
              <a:buAutoNum type="arabicPeriod"/>
            </a:pPr>
            <a:r>
              <a:rPr lang="pt-BR" dirty="0" smtClean="0"/>
              <a:t>Sistema Nacional de Inovação sofisticado </a:t>
            </a:r>
          </a:p>
          <a:p>
            <a:pPr marL="263525" indent="-263525">
              <a:buFont typeface="+mj-lt"/>
              <a:buAutoNum type="arabicPeriod"/>
            </a:pPr>
            <a:r>
              <a:rPr lang="pt-BR" dirty="0" smtClean="0"/>
              <a:t>Aumento da produtividade científica</a:t>
            </a:r>
          </a:p>
          <a:p>
            <a:pPr marL="263525" indent="-263525">
              <a:buFont typeface="+mj-lt"/>
              <a:buAutoNum type="arabicPeriod"/>
            </a:pPr>
            <a:r>
              <a:rPr lang="pt-BR" dirty="0" smtClean="0"/>
              <a:t>PROÁLCOOL como resposta às duas crises do Petróleo</a:t>
            </a:r>
          </a:p>
          <a:p>
            <a:pPr marL="263525" indent="-263525">
              <a:buFont typeface="+mj-lt"/>
              <a:buAutoNum type="arabicPeriod"/>
            </a:pPr>
            <a:r>
              <a:rPr lang="pt-BR" dirty="0" smtClean="0"/>
              <a:t>Matriz Energética das mais limpas do mundo</a:t>
            </a:r>
          </a:p>
          <a:p>
            <a:pPr marL="263525" indent="-263525">
              <a:buFont typeface="+mj-lt"/>
              <a:buAutoNum type="arabicPeriod"/>
            </a:pPr>
            <a:r>
              <a:rPr lang="pt-BR" dirty="0" smtClean="0"/>
              <a:t>Domínio do conhecimento e inovação em </a:t>
            </a:r>
            <a:r>
              <a:rPr lang="pt-BR" dirty="0" err="1" smtClean="0"/>
              <a:t>Bio</a:t>
            </a:r>
            <a:r>
              <a:rPr lang="pt-BR" dirty="0" smtClean="0"/>
              <a:t> combustíveis</a:t>
            </a:r>
          </a:p>
          <a:p>
            <a:pPr marL="263525" indent="-263525">
              <a:buFont typeface="+mj-lt"/>
              <a:buAutoNum type="arabicPeriod"/>
            </a:pPr>
            <a:r>
              <a:rPr lang="pt-BR" dirty="0" smtClean="0"/>
              <a:t>Exploração de Petróleo em Águas Profundas e Pré-sal</a:t>
            </a:r>
          </a:p>
          <a:p>
            <a:pPr marL="263525" indent="-263525">
              <a:buFont typeface="+mj-lt"/>
              <a:buAutoNum type="arabicPeriod"/>
            </a:pPr>
            <a:r>
              <a:rPr lang="pt-BR" dirty="0" smtClean="0"/>
              <a:t>Aumento de produtividade e inovação da Agropecuária</a:t>
            </a:r>
          </a:p>
          <a:p>
            <a:pPr marL="263525" indent="-263525">
              <a:buFont typeface="+mj-lt"/>
              <a:buAutoNum type="arabicPeriod"/>
            </a:pPr>
            <a:r>
              <a:rPr lang="pt-BR" dirty="0" smtClean="0"/>
              <a:t>Urnas Eletrônicas</a:t>
            </a:r>
          </a:p>
          <a:p>
            <a:pPr marL="263525" indent="-263525">
              <a:buFont typeface="+mj-lt"/>
              <a:buAutoNum type="arabicPeriod"/>
            </a:pPr>
            <a:r>
              <a:rPr lang="pt-BR" dirty="0" smtClean="0"/>
              <a:t>Tecnologias Bancárias – PIX </a:t>
            </a:r>
          </a:p>
          <a:p>
            <a:pPr marL="263525" indent="-263525">
              <a:buFont typeface="+mj-lt"/>
              <a:buAutoNum type="arabicPeriod"/>
            </a:pPr>
            <a:endParaRPr lang="pt-BR" dirty="0" smtClean="0"/>
          </a:p>
          <a:p>
            <a:pPr marL="263525" indent="-263525">
              <a:buFont typeface="+mj-lt"/>
              <a:buAutoNum type="arabicPeriod"/>
            </a:pPr>
            <a:endParaRPr lang="pt-BR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6941127" y="2521527"/>
            <a:ext cx="446116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 smtClean="0">
                <a:solidFill>
                  <a:srgbClr val="C00000"/>
                </a:solidFill>
              </a:rPr>
              <a:t>O QUE DEU ERRADO</a:t>
            </a: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Todas as políticas tiveram </a:t>
            </a:r>
            <a:r>
              <a:rPr lang="pt-BR" dirty="0" err="1" smtClean="0"/>
              <a:t>ICT´</a:t>
            </a:r>
            <a:r>
              <a:rPr lang="pt-BR" dirty="0" smtClean="0"/>
              <a:t>s como a base das inovações – modelo  linear </a:t>
            </a:r>
            <a:r>
              <a:rPr lang="pt-BR" dirty="0" err="1" smtClean="0"/>
              <a:t>ofertista</a:t>
            </a: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Não faltou Planejamento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Faltou dinheiro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Faltou Avaliação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Programas de </a:t>
            </a:r>
            <a:r>
              <a:rPr lang="pt-BR" dirty="0" err="1" smtClean="0"/>
              <a:t>P&amp;D</a:t>
            </a:r>
            <a:r>
              <a:rPr lang="pt-BR" dirty="0" smtClean="0"/>
              <a:t>&amp;I sem continuidade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Fluxo de financiamento irregular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Descrença de parte da sociedade em relação ao tema (Governo </a:t>
            </a:r>
            <a:r>
              <a:rPr lang="pt-BR" dirty="0" err="1" smtClean="0"/>
              <a:t>Bolsonaro</a:t>
            </a:r>
            <a:r>
              <a:rPr lang="pt-BR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Excesso de burocracia</a:t>
            </a:r>
            <a:endParaRPr lang="pt-B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6211" y="714357"/>
            <a:ext cx="1085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cs typeface="Arial" pitchFamily="34" charset="0"/>
              </a:rPr>
              <a:t>AFINAL O QUE É INOVAÇÃO?</a:t>
            </a:r>
            <a:endParaRPr lang="en-US" sz="2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61963" y="2000241"/>
            <a:ext cx="100965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INVENÇÃO?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DESCOBERTA?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GERAÇÃO DE CONHECIMENTO?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P&amp;D?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INTERAÇÃO UNIVERSIDADE/EMPRESA?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PATENTES?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oogle Shape;285;p40"/>
          <p:cNvGrpSpPr/>
          <p:nvPr/>
        </p:nvGrpSpPr>
        <p:grpSpPr>
          <a:xfrm>
            <a:off x="6173380" y="1364457"/>
            <a:ext cx="5580667" cy="4968996"/>
            <a:chOff x="6213826" y="1264617"/>
            <a:chExt cx="5580667" cy="4968996"/>
          </a:xfrm>
        </p:grpSpPr>
        <p:pic>
          <p:nvPicPr>
            <p:cNvPr id="5" name="Google Shape;286;p4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213826" y="1264794"/>
              <a:ext cx="1386196" cy="8491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287;p40" descr="Resultado de imagem para imagens itaipu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00022" y="1264617"/>
              <a:ext cx="1830825" cy="1228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288;p4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9471" y="3524628"/>
              <a:ext cx="1732008" cy="1633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89;p40" descr="Resultado de imagem para imagem refinaria petrobras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44577" y="3822585"/>
              <a:ext cx="1643260" cy="1335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90;p40" descr="Etanol em alta antecipa safra de cana-de-açúcar no Brasi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460606" y="1271004"/>
              <a:ext cx="1333887" cy="1281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91;p4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96273" y="2477389"/>
              <a:ext cx="1545835" cy="1315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92;p40" descr="Resultado de imagem para imagem etanol de cana de açucar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213826" y="3041186"/>
              <a:ext cx="1386196" cy="6766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93;p40" descr="Resultado de imagem para imagem redução CO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128211" y="4362939"/>
              <a:ext cx="1013565" cy="7949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94;p40" descr="Resultado de imagem para imagem redução CO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30847" y="1271004"/>
              <a:ext cx="1029760" cy="1211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95;p40" descr="Resultado de imagem para imagem energia solar fotovoltaica"/>
            <p:cNvPicPr preferRelativeResize="0"/>
            <p:nvPr/>
          </p:nvPicPr>
          <p:blipFill rotWithShape="1">
            <a:blip r:embed="rId11">
              <a:alphaModFix/>
            </a:blip>
            <a:srcRect r="4838"/>
            <a:stretch/>
          </p:blipFill>
          <p:spPr>
            <a:xfrm>
              <a:off x="10501905" y="2528344"/>
              <a:ext cx="1288733" cy="1297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296;p40" descr="Resultado de imagem para robo doris/coppe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219471" y="2112176"/>
              <a:ext cx="1403503" cy="977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297;p40" descr="Resultado de imagem para robo doris/coppe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944024" y="4221608"/>
              <a:ext cx="1246704" cy="9153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298;p40" descr="Resultado de imagem para energia de ondas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9136166" y="2366028"/>
              <a:ext cx="1361884" cy="14251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99;p40" descr="Resultado de imagem para robo doris/coppe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150233" y="3604208"/>
              <a:ext cx="1046186" cy="717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300;p40" descr="Resultado de imagem para usina de lixo coppe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7874195" y="3792930"/>
              <a:ext cx="1297414" cy="570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301;p40" descr="https://coppe.ufrj.br/sites/default/files/styles/laboratorio/public/profa._leda_no_lecc_236x164.jpg?itok=QDfTsYAC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0089397" y="5105604"/>
              <a:ext cx="1705096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302;p40"/>
            <p:cNvPicPr preferRelativeResize="0"/>
            <p:nvPr/>
          </p:nvPicPr>
          <p:blipFill rotWithShape="1">
            <a:blip r:embed="rId18" cstate="print">
              <a:alphaModFix/>
            </a:blip>
            <a:srcRect l="6662" t="11349" r="2827" b="15218"/>
            <a:stretch/>
          </p:blipFill>
          <p:spPr>
            <a:xfrm>
              <a:off x="8566489" y="5117613"/>
              <a:ext cx="1566495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303;p40" descr="https://coppe.ufrj.br/sites/default/files/styles/noticias_home/public/leda_castilho_no_lecc_0.jpeg?itok=2q1VpQhV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13826" y="5103923"/>
              <a:ext cx="155258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304;p40"/>
            <p:cNvPicPr preferRelativeResize="0"/>
            <p:nvPr/>
          </p:nvPicPr>
          <p:blipFill rotWithShape="1">
            <a:blip r:embed="rId20">
              <a:alphaModFix/>
            </a:blip>
            <a:srcRect l="15000" t="38116" r="56479" b="33138"/>
            <a:stretch/>
          </p:blipFill>
          <p:spPr>
            <a:xfrm>
              <a:off x="7104463" y="5105604"/>
              <a:ext cx="1800865" cy="111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solidFill>
                  <a:srgbClr val="C00000"/>
                </a:solidFill>
                <a:latin typeface="+mn-lt"/>
              </a:rPr>
              <a:t>CIÊNCIA, TECNOLOGIA E INOVAÇÃO NO ESTADO DO RIO DE JANEIRO</a:t>
            </a:r>
            <a:endParaRPr lang="pt-BR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89709" y="1427018"/>
            <a:ext cx="90747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PONTOS ALTOS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Grande quantidade e qualidade de pesquisadores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Universidades federais e estaduais, institutos federais e centros de pesquisa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Agências de fomento sediadas no Rio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Grandes empresas como: Petrobras, Eletrobrás, Vale, CSN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Incubadoras e Parque Tecnológicos</a:t>
            </a:r>
          </a:p>
          <a:p>
            <a:endParaRPr lang="pt-BR" dirty="0" smtClean="0"/>
          </a:p>
          <a:p>
            <a:r>
              <a:rPr lang="pt-BR" b="1" dirty="0" smtClean="0"/>
              <a:t>PONTOS FRACOS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Baixo investimento em CTI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Falta total de Política de CTI para o ERJ – startups de base tecnológica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Insegurança Pública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Baixo nível de educação da população: 4,2% de analfabetos e 22% de analfabetos funcionais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Infraestrutura</a:t>
            </a:r>
            <a:r>
              <a:rPr lang="pt-BR" dirty="0" smtClean="0"/>
              <a:t> e setor de serviços ruins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Insegurança jurídica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Estradas sem manutenção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mail.google.com/mail/u/0?ui=2&amp;ik=6d2d7e7983&amp;attid=0.1&amp;permmsgid=msg-a:r3577597723577905145&amp;th=18dbe428e8f9fcf5&amp;view=fimg&amp;fur=ip&amp;sz=s0-l75-ft&amp;attbid=ANGjdJ8NrdV3bl4WN7dgTezYN6VJx5Xwwsdc__qNpK-UkZurDFdjIh46AfD2Ttjl2fxXzte6-ZAYLg13Et9X1VJYjrh0oSKlaBcdH79mjSUDrFMujQV2awYbRKezp10&amp;disp=emb&amp;realattid=18dbe41f59e3f9de25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https://mail.google.com/mail/u/0?ui=2&amp;ik=6d2d7e7983&amp;attid=0.1&amp;permmsgid=msg-a:r3577597723577905145&amp;th=18dbe428e8f9fcf5&amp;view=fimg&amp;fur=ip&amp;sz=s0-l75-ft&amp;attbid=ANGjdJ8NrdV3bl4WN7dgTezYN6VJx5Xwwsdc__qNpK-UkZurDFdjIh46AfD2Ttjl2fxXzte6-ZAYLg13Et9X1VJYjrh0oSKlaBcdH79mjSUDrFMujQV2awYbRKezp10&amp;disp=emb&amp;realattid=18dbe41f59e3f9de25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https://mail.google.com/mail/u/0?ui=2&amp;ik=6d2d7e7983&amp;attid=0.1&amp;permmsgid=msg-a:r3577597723577905145&amp;th=18dbe428e8f9fcf5&amp;view=fimg&amp;fur=ip&amp;sz=s0-l75-ft&amp;attbid=ANGjdJ8NrdV3bl4WN7dgTezYN6VJx5Xwwsdc__qNpK-UkZurDFdjIh46AfD2Ttjl2fxXzte6-ZAYLg13Et9X1VJYjrh0oSKlaBcdH79mjSUDrFMujQV2awYbRKezp10&amp;disp=emb&amp;realattid=18dbe41f59e3f9de25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3" name="Picture 9" descr="C:\Users\coppetec\Downloads\IMG_3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480" y="1478516"/>
            <a:ext cx="9124950" cy="460363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0" y="400050"/>
            <a:ext cx="102489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01831" y="5278582"/>
            <a:ext cx="94107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23455" y="443345"/>
            <a:ext cx="944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DISTRIBUIÇÃO PERCENTUAL DOS DISPÊNDIOS DOS GOVERNOS ESTADUAIS EM </a:t>
            </a:r>
            <a:r>
              <a:rPr lang="pt-BR" sz="2800" b="1" dirty="0" err="1" smtClean="0">
                <a:solidFill>
                  <a:srgbClr val="C00000"/>
                </a:solidFill>
              </a:rPr>
              <a:t>P&amp;D</a:t>
            </a:r>
            <a:r>
              <a:rPr lang="pt-BR" sz="2800" b="1" dirty="0" smtClean="0">
                <a:solidFill>
                  <a:srgbClr val="C00000"/>
                </a:solidFill>
              </a:rPr>
              <a:t>, 2020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09600" y="1496291"/>
            <a:ext cx="9809018" cy="803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686800" y="1482436"/>
            <a:ext cx="3103418" cy="399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052944" y="1939637"/>
            <a:ext cx="443347" cy="3962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8922327" y="3422073"/>
            <a:ext cx="3061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São Paulo – 3,47% do PIB</a:t>
            </a:r>
          </a:p>
          <a:p>
            <a:r>
              <a:rPr lang="pt-BR" dirty="0" smtClean="0"/>
              <a:t>Paraná – 1,95% do PIB</a:t>
            </a:r>
          </a:p>
          <a:p>
            <a:r>
              <a:rPr lang="pt-BR" dirty="0" smtClean="0"/>
              <a:t>Rio de Janeiro – 1,22% do PIB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31379"/>
            <a:ext cx="9251197" cy="753717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C00000"/>
                </a:solidFill>
                <a:latin typeface="+mn-lt"/>
              </a:rPr>
              <a:t>ALGUMAS SUGESTÕES/AÇÕES PARA O RIO DE JANEIRO</a:t>
            </a:r>
            <a:endParaRPr lang="pt-BR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8655" y="1399307"/>
            <a:ext cx="108758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endParaRPr lang="pt-BR" dirty="0" smtClean="0"/>
          </a:p>
          <a:p>
            <a:pPr marL="179388" indent="-179388"/>
            <a:r>
              <a:rPr lang="pt-BR" b="1" dirty="0" smtClean="0"/>
              <a:t>LEI N° 9809 DE 22/07/2022 QUE CRIA O SISTEMA DE CTI DO RIO DE JANEIRO </a:t>
            </a:r>
          </a:p>
          <a:p>
            <a:pPr marL="179388" indent="-179388"/>
            <a:endParaRPr lang="pt-BR" dirty="0" smtClean="0"/>
          </a:p>
          <a:p>
            <a:pPr marL="179388" indent="-179388"/>
            <a:endParaRPr lang="pt-BR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Instalar o Conselho Estadual de Ciência, Tecnologia e Inovação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Indicar representantes de empresas, academia e governo com base em competências e não em aspectos políticos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Desenhar um plano de CTI para o ERJ definindo missões, metas, prazos e critérios de avaliação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Definir grupos de trabalho Ad </a:t>
            </a:r>
            <a:r>
              <a:rPr lang="pt-BR" dirty="0" err="1" smtClean="0"/>
              <a:t>Hoc</a:t>
            </a:r>
            <a:r>
              <a:rPr lang="pt-BR" dirty="0" smtClean="0"/>
              <a:t> para cada missão: </a:t>
            </a:r>
            <a:r>
              <a:rPr lang="pt-BR" dirty="0" err="1" smtClean="0"/>
              <a:t>road</a:t>
            </a:r>
            <a:r>
              <a:rPr lang="pt-BR" dirty="0" smtClean="0"/>
              <a:t> </a:t>
            </a:r>
            <a:r>
              <a:rPr lang="pt-BR" dirty="0" err="1" smtClean="0"/>
              <a:t>maps</a:t>
            </a:r>
            <a:r>
              <a:rPr lang="pt-BR" dirty="0" smtClean="0"/>
              <a:t>, competências, atores, mecanismos  de financiamento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Criar programas de financiamento a pesquisas de ponta em várias áreas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31379"/>
            <a:ext cx="9251197" cy="753717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C00000"/>
                </a:solidFill>
                <a:latin typeface="+mn-lt"/>
              </a:rPr>
              <a:t>ALGUMAS SUGESTÕES/AÇÕES PARA O RIO DE JANEIRO</a:t>
            </a:r>
            <a:endParaRPr lang="pt-BR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8654" y="1274616"/>
            <a:ext cx="108758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endParaRPr lang="pt-BR" dirty="0" smtClean="0"/>
          </a:p>
          <a:p>
            <a:pPr marL="179388" indent="-179388"/>
            <a:r>
              <a:rPr lang="pt-BR" b="1" dirty="0" smtClean="0"/>
              <a:t>AÇÕES DE INOVAÇÂO TECNOLÓGICA</a:t>
            </a:r>
          </a:p>
          <a:p>
            <a:pPr marL="179388" indent="-179388"/>
            <a:endParaRPr lang="pt-BR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Atração de centros de </a:t>
            </a:r>
            <a:r>
              <a:rPr lang="pt-BR" dirty="0" err="1" smtClean="0"/>
              <a:t>P&amp;D</a:t>
            </a:r>
            <a:r>
              <a:rPr lang="pt-BR" dirty="0" smtClean="0"/>
              <a:t> de grandes empresas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Criar uma </a:t>
            </a:r>
            <a:r>
              <a:rPr lang="pt-BR" dirty="0" err="1" smtClean="0"/>
              <a:t>Embrapii</a:t>
            </a:r>
            <a:r>
              <a:rPr lang="pt-BR" dirty="0" smtClean="0"/>
              <a:t> (OS) estadual com os recursos do FATEC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Apostar no desenvolvimento de empresas de alta tecnologia: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Apoiar startups de alta tecnologia utilizando o poder de compra do Estado e encomendas  governamentais destas empresas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Estimular a interação com empresas para criar uma cultura de inovação: teses de mestrado e doutorado na empresa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Criar um observatório de oportunidades em inovação</a:t>
            </a:r>
          </a:p>
          <a:p>
            <a:pPr marL="179388" indent="-179388">
              <a:buFont typeface="Arial" pitchFamily="34" charset="0"/>
              <a:buChar char="•"/>
            </a:pPr>
            <a:endParaRPr lang="pt-BR" dirty="0" smtClean="0"/>
          </a:p>
          <a:p>
            <a:pPr marL="179388" indent="-179388"/>
            <a:r>
              <a:rPr lang="pt-BR" b="1" dirty="0" smtClean="0"/>
              <a:t>TEMAS DE INTERESSE DO ESTADO DO RIO DE JANEIRO BASEADOS EM SUAS VOCAÇÕES</a:t>
            </a:r>
          </a:p>
          <a:p>
            <a:pPr marL="179388" indent="-179388"/>
            <a:endParaRPr lang="pt-BR" b="1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Petróleo e Gás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Energias renováveis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Economia criativa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Oceano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Cultura</a:t>
            </a:r>
          </a:p>
          <a:p>
            <a:pPr marL="179388" indent="-179388">
              <a:buFont typeface="Arial" pitchFamily="34" charset="0"/>
              <a:buChar char="•"/>
            </a:pPr>
            <a:endParaRPr lang="pt-BR" dirty="0" smtClean="0"/>
          </a:p>
          <a:p>
            <a:pPr marL="179388" indent="-179388"/>
            <a:endParaRPr lang="pt-BR" b="1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5043055" y="5112327"/>
            <a:ext cx="5714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Computação Quântica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IA, realidade aumentada, machine </a:t>
            </a:r>
            <a:r>
              <a:rPr lang="pt-BR" dirty="0" err="1" smtClean="0"/>
              <a:t>learning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Área da Saúde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31379"/>
            <a:ext cx="9251197" cy="753717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C00000"/>
                </a:solidFill>
                <a:latin typeface="+mn-lt"/>
              </a:rPr>
              <a:t>ALGUMAS SUGESTÕES/AÇÕES PARA O RIO DE JANEIRO</a:t>
            </a:r>
            <a:endParaRPr lang="pt-BR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04800" y="1939634"/>
            <a:ext cx="10875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endParaRPr lang="pt-BR" dirty="0" smtClean="0"/>
          </a:p>
          <a:p>
            <a:pPr marL="179388" indent="-179388"/>
            <a:r>
              <a:rPr lang="pt-BR" b="1" dirty="0" smtClean="0"/>
              <a:t>AÇÕES DE INOVAÇÂO SOCIAL</a:t>
            </a:r>
          </a:p>
          <a:p>
            <a:pPr marL="179388" indent="-179388"/>
            <a:endParaRPr lang="pt-BR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Transformar o Rio de Janeiro num Estado totalmente digital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Tornar as cidades inteligentes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Criar um estado verde – tecnologias de baixo carbono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Otimização dos meios de transporte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Atrair grandes eventos científicos e de inovação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dirty="0" smtClean="0"/>
              <a:t>Modernizar o sistema de educação básica  com contratação de mais professores</a:t>
            </a:r>
          </a:p>
          <a:p>
            <a:pPr marL="179388" indent="-179388">
              <a:buFont typeface="Arial" pitchFamily="34" charset="0"/>
              <a:buChar char="•"/>
            </a:pPr>
            <a:endParaRPr lang="pt-B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304800" y="1752600"/>
            <a:ext cx="118872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  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INOVAÇÃO SÓ OCORRE QUANDO SE PRODUZ A PRIMEIRA TRANSAÇÃO COMERCIAL”.</a:t>
            </a:r>
          </a:p>
          <a:p>
            <a:pPr>
              <a:spcBef>
                <a:spcPct val="10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“A INOVAÇÃO TECNOLÓGICA ENVOLVE MAIS DO QUE </a:t>
            </a:r>
            <a:r>
              <a:rPr lang="pt-B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P&amp;D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OS AVANÇOS NOS PROCESSOS DE GESTÃO: MARKETING, DISTRIBUIÇÃO, VENDAS E INFORMAÇÃO SÃO INOVAÇÕES TÃO IMPORTANTES QUANTO AQUELAS GERADAS NOS LABORATÓRIOS”.</a:t>
            </a:r>
          </a:p>
          <a:p>
            <a:pPr>
              <a:spcBef>
                <a:spcPct val="100000"/>
              </a:spcBef>
              <a:buClr>
                <a:schemeClr val="tx2"/>
              </a:buClr>
              <a:buSzPct val="75000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“ A INOVAÇÃO TECNOLÓGICA É REALIZADA EXCLUSIVAMENTE NAS EMPRESAS”</a:t>
            </a:r>
          </a:p>
          <a:p>
            <a:pPr>
              <a:spcBef>
                <a:spcPct val="100000"/>
              </a:spcBef>
              <a:buClr>
                <a:schemeClr val="tx2"/>
              </a:buClr>
              <a:buSzPct val="75000"/>
              <a:defRPr/>
            </a:pPr>
            <a:endParaRPr lang="pt-BR" dirty="0" smtClean="0">
              <a:latin typeface="Times New Roman" pitchFamily="18" charset="0"/>
            </a:endParaRPr>
          </a:p>
          <a:p>
            <a:pPr>
              <a:spcBef>
                <a:spcPct val="100000"/>
              </a:spcBef>
              <a:buClr>
                <a:schemeClr val="tx2"/>
              </a:buClr>
              <a:buSzPct val="75000"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VERDADE OU NÃO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ct val="100000"/>
              </a:spcBef>
              <a:buClr>
                <a:schemeClr val="tx2"/>
              </a:buClr>
              <a:buSzPct val="75000"/>
              <a:defRPr/>
            </a:pPr>
            <a:endParaRPr lang="pt-BR" dirty="0" smtClean="0">
              <a:latin typeface="Times New Roman" pitchFamily="18" charset="0"/>
            </a:endParaRPr>
          </a:p>
          <a:p>
            <a:pPr>
              <a:spcBef>
                <a:spcPct val="10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52464" y="500042"/>
            <a:ext cx="9810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cs typeface="Arial" pitchFamily="34" charset="0"/>
              </a:rPr>
              <a:t>DEFINIÇÃO DE INOVAÇÃO: CONCEITOS</a:t>
            </a:r>
            <a:endParaRPr lang="en-US" sz="28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5" name="Picture 2" descr="Resultado de imagem para imagem operação offloading petroleo">
            <a:extLst>
              <a:ext uri="{FF2B5EF4-FFF2-40B4-BE49-F238E27FC236}">
                <a16:creationId xmlns="" xmlns:a16="http://schemas.microsoft.com/office/drawing/2014/main" id="{7A67D1F7-E44D-41DC-806A-89CD5417C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9" t="9302" r="22760" b="4851"/>
          <a:stretch/>
        </p:blipFill>
        <p:spPr bwMode="auto">
          <a:xfrm>
            <a:off x="5113250" y="3813550"/>
            <a:ext cx="3930683" cy="2569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8714619F-3501-4286-8599-DE1C94AB2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65" y="4509153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2255" y="986749"/>
            <a:ext cx="10858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 smtClean="0">
                <a:cs typeface="Arial" pitchFamily="34" charset="0"/>
              </a:rPr>
              <a:t>A INOVAÇÃO NÃO É UM EVENTO ÚNICO E SIM UM</a:t>
            </a:r>
            <a:r>
              <a:rPr lang="pt-BR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  <a:cs typeface="Arial" pitchFamily="34" charset="0"/>
              </a:rPr>
              <a:t>PROCESSO COM VÁRIOS ATORES </a:t>
            </a:r>
            <a:r>
              <a:rPr lang="pt-BR" sz="3200" b="1" dirty="0" smtClean="0">
                <a:cs typeface="Arial" pitchFamily="34" charset="0"/>
              </a:rPr>
              <a:t>!!</a:t>
            </a:r>
            <a:endParaRPr lang="pt-B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170" name="Picture 2" descr="https://tse1.mm.bing.net/th?id=OIP.rWx9WVT9o7paVY4WYHp9lwHaE6&amp;pid=Api&amp;P=0&amp;h=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004" y="4533446"/>
            <a:ext cx="2581275" cy="1714500"/>
          </a:xfrm>
          <a:prstGeom prst="rect">
            <a:avLst/>
          </a:prstGeom>
          <a:noFill/>
        </p:spPr>
      </p:pic>
      <p:pic>
        <p:nvPicPr>
          <p:cNvPr id="7172" name="Picture 4" descr="https://tse2.mm.bing.net/th?id=OIP.soHYEYRiMauHOzmM5HdBDAHaE5&amp;pid=Api&amp;P=0&amp;h=1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6489" y="4518933"/>
            <a:ext cx="2747281" cy="1714500"/>
          </a:xfrm>
          <a:prstGeom prst="rect">
            <a:avLst/>
          </a:prstGeom>
          <a:noFill/>
        </p:spPr>
      </p:pic>
      <p:pic>
        <p:nvPicPr>
          <p:cNvPr id="7174" name="Picture 6" descr="https://tse4.mm.bing.net/th?id=OIP.QRuAd8jbo5u7gZuas7nPrQHaE8&amp;pid=Api&amp;P=0&amp;h=1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518" y="2893332"/>
            <a:ext cx="2571750" cy="1714500"/>
          </a:xfrm>
          <a:prstGeom prst="rect">
            <a:avLst/>
          </a:prstGeom>
          <a:noFill/>
        </p:spPr>
      </p:pic>
      <p:pic>
        <p:nvPicPr>
          <p:cNvPr id="7176" name="Picture 8" descr="https://tse1.mm.bing.net/th?id=OIP.b7IKW6C5NXG3b3mNNJVScgHaEc&amp;pid=Api&amp;P=0&amp;h=1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346" y="2878818"/>
            <a:ext cx="2857500" cy="1714500"/>
          </a:xfrm>
          <a:prstGeom prst="rect">
            <a:avLst/>
          </a:prstGeom>
          <a:noFill/>
        </p:spPr>
      </p:pic>
      <p:pic>
        <p:nvPicPr>
          <p:cNvPr id="7178" name="Picture 10" descr="https://tse4.mm.bing.net/th?id=OIP.0jil-PeB0zg_hatExJgDsQHaDt&amp;pid=Api&amp;P=0&amp;h=1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45175" y="4518933"/>
            <a:ext cx="3429000" cy="1714500"/>
          </a:xfrm>
          <a:prstGeom prst="rect">
            <a:avLst/>
          </a:prstGeom>
          <a:noFill/>
        </p:spPr>
      </p:pic>
      <p:pic>
        <p:nvPicPr>
          <p:cNvPr id="7180" name="Picture 12" descr="https://tse2.mm.bing.net/th?id=OIP.aEKeS-SbWqOd4uASTjM80AHaFS&amp;pid=Api&amp;P=0&amp;h=18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9060" y="2893332"/>
            <a:ext cx="3531053" cy="1714500"/>
          </a:xfrm>
          <a:prstGeom prst="rect">
            <a:avLst/>
          </a:prstGeom>
          <a:noFill/>
        </p:spPr>
      </p:pic>
      <p:pic>
        <p:nvPicPr>
          <p:cNvPr id="7182" name="Picture 14" descr="https://tse2.mm.bing.net/th?id=OIP.wVv4NxBKLhWNYuGYSlqghAHaD5&amp;pid=Api&amp;P=0&amp;h=18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19004" y="4475389"/>
            <a:ext cx="3257550" cy="1714500"/>
          </a:xfrm>
          <a:prstGeom prst="rect">
            <a:avLst/>
          </a:prstGeom>
          <a:noFill/>
        </p:spPr>
      </p:pic>
      <p:pic>
        <p:nvPicPr>
          <p:cNvPr id="7184" name="Picture 16" descr="https://tse2.mm.bing.net/th?id=OIP.kc_MNpbGu6A0RPEaJL8XdAHaEO&amp;pid=Api&amp;P=0&amp;h=18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82100" y="2820760"/>
            <a:ext cx="30099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.w.revistaespacios.com/a16v37n11/01-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538" y="2506662"/>
            <a:ext cx="5162550" cy="2409826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011380" y="923744"/>
            <a:ext cx="8859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MODELO LINEAR DO PROCESSO DE INOVAÇÃO</a:t>
            </a:r>
            <a:br>
              <a:rPr lang="pt-BR" sz="2800" b="1" dirty="0" smtClean="0">
                <a:solidFill>
                  <a:srgbClr val="C00000"/>
                </a:solidFill>
              </a:rPr>
            </a:b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70164" y="5839691"/>
            <a:ext cx="4779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C00000"/>
                </a:solidFill>
              </a:rPr>
              <a:t>FONTE: ADAPTADO DE OCDE (1992)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minio.scielo.br/documentstore/1806-9649/VhnKMQLtss3yNZk6NcKN4mJ/53e7082fd980a950abc4a68fd0a038eb35e268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62" y="1184570"/>
            <a:ext cx="7347585" cy="5325618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762000" y="46654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MODELO SISTÊMICO DE INOVAÇÃO 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089073"/>
            <a:ext cx="2535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Adaptado de OECD (1999) e </a:t>
            </a:r>
            <a:r>
              <a:rPr lang="pt-BR" sz="1200" b="1" dirty="0" err="1" smtClean="0"/>
              <a:t>Viotti</a:t>
            </a:r>
            <a:r>
              <a:rPr lang="pt-BR" sz="1200" b="1" dirty="0" smtClean="0"/>
              <a:t> &amp; Macedo (2003)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98919" y="599935"/>
            <a:ext cx="776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ECOSSISTEMAS DE INOVAÇÃO </a:t>
            </a:r>
            <a:endParaRPr lang="pt-BR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3697227" y="2317167"/>
            <a:ext cx="4340352" cy="309852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199895" y="2039867"/>
            <a:ext cx="5350087" cy="366518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4876799" y="1794933"/>
            <a:ext cx="2062314" cy="801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641600" y="4013200"/>
            <a:ext cx="2032000" cy="884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AGÊNCIAS DE FOMENTO</a:t>
            </a:r>
            <a:endParaRPr lang="pt-BR" b="1" dirty="0"/>
          </a:p>
        </p:txBody>
      </p:sp>
      <p:sp>
        <p:nvSpPr>
          <p:cNvPr id="9" name="Elipse 8"/>
          <p:cNvSpPr/>
          <p:nvPr/>
        </p:nvSpPr>
        <p:spPr>
          <a:xfrm>
            <a:off x="2614510" y="2641599"/>
            <a:ext cx="2126824" cy="843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INSTITUIÇÕES  DE CTI</a:t>
            </a:r>
            <a:endParaRPr lang="pt-BR" b="1" dirty="0"/>
          </a:p>
        </p:txBody>
      </p:sp>
      <p:sp>
        <p:nvSpPr>
          <p:cNvPr id="10" name="Elipse 9"/>
          <p:cNvSpPr/>
          <p:nvPr/>
        </p:nvSpPr>
        <p:spPr>
          <a:xfrm>
            <a:off x="7229183" y="2641600"/>
            <a:ext cx="1853692" cy="923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START-UPS</a:t>
            </a:r>
            <a:endParaRPr lang="pt-BR" b="1" dirty="0"/>
          </a:p>
        </p:txBody>
      </p:sp>
      <p:sp>
        <p:nvSpPr>
          <p:cNvPr id="11" name="Elipse 10"/>
          <p:cNvSpPr/>
          <p:nvPr/>
        </p:nvSpPr>
        <p:spPr>
          <a:xfrm>
            <a:off x="5053588" y="5029887"/>
            <a:ext cx="1853692" cy="896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ESTADO</a:t>
            </a:r>
            <a:endParaRPr lang="pt-BR" b="1" dirty="0"/>
          </a:p>
        </p:txBody>
      </p:sp>
      <p:sp>
        <p:nvSpPr>
          <p:cNvPr id="12" name="Elipse 11"/>
          <p:cNvSpPr/>
          <p:nvPr/>
        </p:nvSpPr>
        <p:spPr>
          <a:xfrm>
            <a:off x="7434753" y="4123616"/>
            <a:ext cx="1853692" cy="723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SOCIEDADE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249333" y="2015067"/>
            <a:ext cx="1456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EMPRESAS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ector reto 15"/>
          <p:cNvCxnSpPr>
            <a:endCxn id="23" idx="3"/>
          </p:cNvCxnSpPr>
          <p:nvPr/>
        </p:nvCxnSpPr>
        <p:spPr>
          <a:xfrm flipV="1">
            <a:off x="4638674" y="4091651"/>
            <a:ext cx="574989" cy="2327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4886325" y="3296708"/>
            <a:ext cx="2235200" cy="931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ARTICULAÇÃO</a:t>
            </a:r>
            <a:endParaRPr lang="pt-BR" b="1" dirty="0"/>
          </a:p>
        </p:txBody>
      </p:sp>
      <p:cxnSp>
        <p:nvCxnSpPr>
          <p:cNvPr id="25" name="Conector reto 24"/>
          <p:cNvCxnSpPr>
            <a:endCxn id="11" idx="0"/>
          </p:cNvCxnSpPr>
          <p:nvPr/>
        </p:nvCxnSpPr>
        <p:spPr>
          <a:xfrm rot="16200000" flipH="1">
            <a:off x="4742477" y="3791930"/>
            <a:ext cx="2448608" cy="273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rot="10800000">
            <a:off x="4562475" y="3333750"/>
            <a:ext cx="419100" cy="228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rot="10800000">
            <a:off x="6962775" y="4038600"/>
            <a:ext cx="552450" cy="3238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7029450" y="3333750"/>
            <a:ext cx="295275" cy="2000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769258" y="2191657"/>
            <a:ext cx="1756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Formação de Profissionais e Pesquisadores</a:t>
            </a:r>
          </a:p>
          <a:p>
            <a:r>
              <a:rPr lang="pt-BR" sz="1000" dirty="0" smtClean="0"/>
              <a:t>Realização de P, D e I em colaboração com Empresas</a:t>
            </a:r>
            <a:endParaRPr lang="pt-BR" sz="1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094514" y="1204686"/>
            <a:ext cx="1872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Equipe de P, D e I</a:t>
            </a:r>
          </a:p>
          <a:p>
            <a:r>
              <a:rPr lang="pt-BR" sz="1000" dirty="0" smtClean="0"/>
              <a:t>Desenvolvimento de Inovações</a:t>
            </a:r>
          </a:p>
          <a:p>
            <a:r>
              <a:rPr lang="pt-BR" sz="1000" dirty="0" smtClean="0"/>
              <a:t>Investimento Próprio em PDI</a:t>
            </a:r>
            <a:endParaRPr lang="pt-BR" sz="1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260115" y="2220685"/>
            <a:ext cx="264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Ambiente Empreendedor</a:t>
            </a:r>
          </a:p>
          <a:p>
            <a:r>
              <a:rPr lang="pt-BR" sz="1000" dirty="0" smtClean="0"/>
              <a:t>Incubadoras e Parques Tecnológicos</a:t>
            </a:r>
          </a:p>
          <a:p>
            <a:r>
              <a:rPr lang="pt-BR" sz="1000" dirty="0" err="1" smtClean="0"/>
              <a:t>Venture</a:t>
            </a:r>
            <a:r>
              <a:rPr lang="pt-BR" sz="1000" dirty="0" smtClean="0"/>
              <a:t> Capital e Investidores Anjos</a:t>
            </a:r>
            <a:endParaRPr lang="pt-BR" sz="1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25714" y="4136571"/>
            <a:ext cx="172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Subvenção Econômica</a:t>
            </a:r>
          </a:p>
          <a:p>
            <a:r>
              <a:rPr lang="pt-BR" sz="1000" dirty="0" smtClean="0"/>
              <a:t>Apoio em Áreas Prioritárias</a:t>
            </a:r>
          </a:p>
          <a:p>
            <a:r>
              <a:rPr lang="pt-BR" sz="1000" dirty="0" smtClean="0"/>
              <a:t>Apoio a Instituições de CTI</a:t>
            </a:r>
            <a:endParaRPr lang="pt-BR" sz="10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9477829" y="4122057"/>
            <a:ext cx="19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Educação de Qualidade</a:t>
            </a:r>
          </a:p>
          <a:p>
            <a:r>
              <a:rPr lang="pt-BR" sz="1000" dirty="0" smtClean="0"/>
              <a:t>Valorização da Ciência</a:t>
            </a:r>
          </a:p>
          <a:p>
            <a:r>
              <a:rPr lang="pt-BR" sz="1000" dirty="0" smtClean="0"/>
              <a:t>Organizações Profissionais</a:t>
            </a:r>
          </a:p>
          <a:p>
            <a:r>
              <a:rPr lang="pt-BR" sz="1000" dirty="0" smtClean="0"/>
              <a:t>Organizações Empresariais</a:t>
            </a:r>
            <a:endParaRPr lang="pt-BR" sz="10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672116" y="586377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Políticas Setoriais</a:t>
            </a:r>
          </a:p>
          <a:p>
            <a:r>
              <a:rPr lang="pt-BR" sz="1000" dirty="0" smtClean="0"/>
              <a:t>Políticas de Inovação</a:t>
            </a:r>
          </a:p>
          <a:p>
            <a:r>
              <a:rPr lang="pt-BR" sz="1000" dirty="0" smtClean="0"/>
              <a:t>Políticas Fiscais para Inovação</a:t>
            </a:r>
          </a:p>
          <a:p>
            <a:r>
              <a:rPr lang="pt-BR" sz="1000" dirty="0" smtClean="0"/>
              <a:t>Políticas de Educação</a:t>
            </a:r>
            <a:endParaRPr lang="pt-BR" sz="10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6516914" y="5834743"/>
            <a:ext cx="3367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Foco e Tecnologias Emergentes e Setores Estratégicos</a:t>
            </a:r>
          </a:p>
          <a:p>
            <a:r>
              <a:rPr lang="pt-BR" sz="1000" dirty="0" smtClean="0"/>
              <a:t>Estímulo à Colaboração entre Setores Públicos e Privados</a:t>
            </a:r>
          </a:p>
          <a:p>
            <a:r>
              <a:rPr lang="pt-BR" sz="1000" dirty="0" smtClean="0"/>
              <a:t>Estabilidade em Políticas Públicas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0398" y="354740"/>
            <a:ext cx="10001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cs typeface="Arial" pitchFamily="34" charset="0"/>
              </a:rPr>
              <a:t>TIPOS DE INOVAÇÃO TECNOLÓGICA</a:t>
            </a:r>
            <a:endParaRPr lang="en-US" sz="2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8396" y="1125465"/>
            <a:ext cx="990606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RADICAL: SERVIÇOS DE STREAMING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DISRUPTIVA: SMART PHONE (TOUCH SCREEN)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INCREMENTAL: I-PHONE 4, I-PHONE 5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_______    ________   ______   _______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SISTEMAS: URNA ELETRÔNICA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PRODUTO: VACINAS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PROCESSO: PRODUÇÃO DE BIOQUEROSENE DE AVIAÇÃO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ORGANIZACIONAL: NUBANK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MARQUETING:  RASTREAMENTO DA INTERNET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https://tse2.mm.bing.net/th?id=OIP.w9NMd3tJsaG-rOsji_JgagHaHa&amp;pid=Api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1007" y="1252310"/>
            <a:ext cx="2212277" cy="2212277"/>
          </a:xfrm>
          <a:prstGeom prst="rect">
            <a:avLst/>
          </a:prstGeom>
          <a:noFill/>
        </p:spPr>
      </p:pic>
      <p:pic>
        <p:nvPicPr>
          <p:cNvPr id="28678" name="Picture 6" descr="https://tse1.mm.bing.net/th?id=OIP.RKj-CClMNX_IFCgZhIQlFwHaE8&amp;pid=Api&amp;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722" y="3632487"/>
            <a:ext cx="2708910" cy="1805940"/>
          </a:xfrm>
          <a:prstGeom prst="rect">
            <a:avLst/>
          </a:prstGeom>
          <a:noFill/>
        </p:spPr>
      </p:pic>
      <p:pic>
        <p:nvPicPr>
          <p:cNvPr id="28680" name="Picture 8" descr="https://tse1.mm.bing.net/th?id=OIP.qxZOd_X9DfgtOxAauLm27QHaD7&amp;pid=Api&amp;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21906" y="2411090"/>
            <a:ext cx="2438019" cy="1291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6250" y="742950"/>
            <a:ext cx="956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PORQUE É IMPORTANTE INVESTIR EM CTI?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2900" y="1638300"/>
            <a:ext cx="108585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</a:t>
            </a:r>
            <a:r>
              <a:rPr lang="pt-BR" b="1" dirty="0" smtClean="0"/>
              <a:t>Inovação Tecnológica </a:t>
            </a:r>
            <a:r>
              <a:rPr lang="pt-BR" dirty="0" smtClean="0"/>
              <a:t>desempenha um papel fundamental no </a:t>
            </a:r>
            <a:r>
              <a:rPr lang="pt-BR" b="1" dirty="0" smtClean="0"/>
              <a:t>Desenvolvimento Econômico e Social </a:t>
            </a:r>
            <a:r>
              <a:rPr lang="pt-BR" dirty="0" smtClean="0"/>
              <a:t>de um país por várias razões: </a:t>
            </a:r>
          </a:p>
          <a:p>
            <a:endParaRPr lang="pt-BR" dirty="0" smtClean="0"/>
          </a:p>
          <a:p>
            <a:pPr marL="266700" indent="-266700">
              <a:buAutoNum type="arabicPeriod"/>
            </a:pPr>
            <a:r>
              <a:rPr lang="pt-BR" b="1" dirty="0" smtClean="0"/>
              <a:t>Criação de Riqueza e Crescimento Econômico</a:t>
            </a:r>
          </a:p>
          <a:p>
            <a:pPr marL="266700" indent="-266700">
              <a:buAutoNum type="arabicPeriod"/>
            </a:pPr>
            <a:endParaRPr lang="pt-BR" b="1" dirty="0" smtClean="0"/>
          </a:p>
          <a:p>
            <a:pPr marL="266700" indent="-266700">
              <a:buAutoNum type="arabicPeriod"/>
            </a:pPr>
            <a:r>
              <a:rPr lang="pt-BR" b="1" dirty="0" smtClean="0"/>
              <a:t>Garantia de Soberania e Segurança</a:t>
            </a:r>
          </a:p>
          <a:p>
            <a:pPr marL="457200" indent="-457200"/>
            <a:endParaRPr lang="pt-BR" dirty="0" smtClean="0"/>
          </a:p>
          <a:p>
            <a:r>
              <a:rPr lang="pt-BR" dirty="0" smtClean="0"/>
              <a:t>2. </a:t>
            </a:r>
            <a:r>
              <a:rPr lang="pt-BR" b="1" dirty="0" smtClean="0"/>
              <a:t>Melhoria da Produtividade e Eficiência</a:t>
            </a:r>
          </a:p>
          <a:p>
            <a:endParaRPr lang="pt-BR" dirty="0" smtClean="0"/>
          </a:p>
          <a:p>
            <a:r>
              <a:rPr lang="pt-BR" dirty="0" smtClean="0"/>
              <a:t>3</a:t>
            </a:r>
            <a:r>
              <a:rPr lang="pt-BR" b="1" dirty="0" smtClean="0"/>
              <a:t>. Criação de Empregos e Oportunidades</a:t>
            </a:r>
          </a:p>
          <a:p>
            <a:endParaRPr lang="pt-BR" dirty="0" smtClean="0"/>
          </a:p>
          <a:p>
            <a:r>
              <a:rPr lang="pt-BR" dirty="0" smtClean="0"/>
              <a:t>4. </a:t>
            </a:r>
            <a:r>
              <a:rPr lang="pt-BR" b="1" dirty="0" smtClean="0"/>
              <a:t>Melhoria da Qualidade de Vida</a:t>
            </a:r>
            <a:r>
              <a:rPr lang="pt-BR" dirty="0" smtClean="0"/>
              <a:t>: A inovação tecnológica pode levar a avanços significativos em áreas como </a:t>
            </a:r>
            <a:r>
              <a:rPr lang="pt-BR" b="1" dirty="0" smtClean="0"/>
              <a:t>saúde, educação, transporte e comunicação</a:t>
            </a:r>
            <a:r>
              <a:rPr lang="pt-BR" dirty="0" smtClean="0"/>
              <a:t>, </a:t>
            </a:r>
          </a:p>
          <a:p>
            <a:endParaRPr lang="pt-BR" dirty="0" smtClean="0"/>
          </a:p>
          <a:p>
            <a:r>
              <a:rPr lang="pt-BR" dirty="0" smtClean="0"/>
              <a:t>5. </a:t>
            </a:r>
            <a:r>
              <a:rPr lang="pt-BR" b="1" dirty="0" smtClean="0"/>
              <a:t>Desenvolvimento Sustentável e Resolução de Problemas Globais</a:t>
            </a:r>
            <a:r>
              <a:rPr lang="pt-BR" dirty="0" smtClean="0"/>
              <a:t>: A inovação tecnológica pode desempenhar um papel crucial na abordagem de desafios globais, como </a:t>
            </a:r>
            <a:r>
              <a:rPr lang="pt-BR" b="1" dirty="0" smtClean="0"/>
              <a:t>mudanças climáticas, segurança alimentar, energia limpa e acesso à água potável. </a:t>
            </a:r>
            <a:endParaRPr lang="pt-BR" b="1" dirty="0"/>
          </a:p>
        </p:txBody>
      </p:sp>
      <p:pic>
        <p:nvPicPr>
          <p:cNvPr id="1026" name="Picture 2" descr="https://tse1.mm.bing.net/th?id=OIP.zfajlImfQeZvHNsMTcyPDwHaE8&amp;pid=Api&amp;P=0&amp;h=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7077" y="2489494"/>
            <a:ext cx="257175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3748</TotalTime>
  <Words>1784</Words>
  <Application>Microsoft Office PowerPoint</Application>
  <PresentationFormat>Personalizar</PresentationFormat>
  <Paragraphs>436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COMO TRANSFORMAR POTENCIALIDADES E VOCAÇÕES EM INOVAÇÕES TECNOLÓGICAS E SOCIAIS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CIÊNCIA, TECNOLOGIA E INOVAÇÃO NO ESTADO DO RIO DE JANEIRO</vt:lpstr>
      <vt:lpstr>Slide 21</vt:lpstr>
      <vt:lpstr>ALGUMAS SUGESTÕES/AÇÕES PARA O RIO DE JANEIRO</vt:lpstr>
      <vt:lpstr>ALGUMAS SUGESTÕES/AÇÕES PARA O RIO DE JANEIRO</vt:lpstr>
      <vt:lpstr>ALGUMAS SUGESTÕES/AÇÕES PARA O RIO DE JANEIRO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Angela</dc:creator>
  <cp:lastModifiedBy>coppetec</cp:lastModifiedBy>
  <cp:revision>370</cp:revision>
  <dcterms:created xsi:type="dcterms:W3CDTF">2020-08-25T17:01:28Z</dcterms:created>
  <dcterms:modified xsi:type="dcterms:W3CDTF">2024-02-26T14:55:30Z</dcterms:modified>
</cp:coreProperties>
</file>